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10287000" cx="18288000"/>
  <p:notesSz cx="6858000" cy="9144000"/>
  <p:embeddedFontLst>
    <p:embeddedFont>
      <p:font typeface="Public Sans"/>
      <p:bold r:id="rId45"/>
      <p:boldItalic r:id="rId46"/>
    </p:embeddedFont>
    <p:embeddedFont>
      <p:font typeface="Alegreya"/>
      <p:bold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49" roundtripDataSignature="AMtx7mjW37EB7kdx5O9rvSfU4Fcsm7mcC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PublicSans-boldItalic.fntdata"/><Relationship Id="rId45" Type="http://schemas.openxmlformats.org/officeDocument/2006/relationships/font" Target="fonts/Public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Alegreya-boldItalic.fntdata"/><Relationship Id="rId47" Type="http://schemas.openxmlformats.org/officeDocument/2006/relationships/font" Target="fonts/Alegreya-bold.fntdata"/><Relationship Id="rId4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4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4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4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4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4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4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9"/>
          <p:cNvSpPr/>
          <p:nvPr>
            <p:ph idx="2" type="pic"/>
          </p:nvPr>
        </p:nvSpPr>
        <p:spPr>
          <a:xfrm>
            <a:off x="1792288" y="612775"/>
            <a:ext cx="5486400" cy="4114800"/>
          </a:xfrm>
          <a:prstGeom prst="rect">
            <a:avLst/>
          </a:prstGeom>
          <a:noFill/>
          <a:ln>
            <a:noFill/>
          </a:ln>
        </p:spPr>
      </p:sp>
      <p:sp>
        <p:nvSpPr>
          <p:cNvPr id="64" name="Google Shape;64;p4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5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5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5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jpg"/><Relationship Id="rId4" Type="http://schemas.openxmlformats.org/officeDocument/2006/relationships/image" Target="../media/image9.png"/><Relationship Id="rId10" Type="http://schemas.openxmlformats.org/officeDocument/2006/relationships/image" Target="../media/image3.jpg"/><Relationship Id="rId9" Type="http://schemas.openxmlformats.org/officeDocument/2006/relationships/image" Target="../media/image7.jpg"/><Relationship Id="rId5" Type="http://schemas.openxmlformats.org/officeDocument/2006/relationships/image" Target="../media/image2.png"/><Relationship Id="rId6" Type="http://schemas.openxmlformats.org/officeDocument/2006/relationships/image" Target="../media/image10.png"/><Relationship Id="rId7" Type="http://schemas.openxmlformats.org/officeDocument/2006/relationships/image" Target="../media/image6.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31.jpg"/><Relationship Id="rId8" Type="http://schemas.openxmlformats.org/officeDocument/2006/relationships/image" Target="../media/image1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15.jpg"/><Relationship Id="rId8"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12.jp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24.jpg"/><Relationship Id="rId8"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2.png"/><Relationship Id="rId9" Type="http://schemas.openxmlformats.org/officeDocument/2006/relationships/image" Target="../media/image27.jp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9.png"/><Relationship Id="rId8"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6.png"/><Relationship Id="rId4" Type="http://schemas.openxmlformats.org/officeDocument/2006/relationships/image" Target="../media/image34.png"/><Relationship Id="rId5" Type="http://schemas.openxmlformats.org/officeDocument/2006/relationships/image" Target="../media/image3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5.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1.jpg"/><Relationship Id="rId4" Type="http://schemas.openxmlformats.org/officeDocument/2006/relationships/image" Target="../media/image3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7.png"/><Relationship Id="rId4" Type="http://schemas.openxmlformats.org/officeDocument/2006/relationships/image" Target="../media/image29.jpg"/><Relationship Id="rId5" Type="http://schemas.openxmlformats.org/officeDocument/2006/relationships/image" Target="../media/image38.jpg"/><Relationship Id="rId6" Type="http://schemas.openxmlformats.org/officeDocument/2006/relationships/image" Target="../media/image3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1.jpg"/><Relationship Id="rId4" Type="http://schemas.openxmlformats.org/officeDocument/2006/relationships/image" Target="../media/image4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8.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4.jpg"/><Relationship Id="rId4" Type="http://schemas.openxmlformats.org/officeDocument/2006/relationships/image" Target="../media/image4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6.png"/><Relationship Id="rId4" Type="http://schemas.openxmlformats.org/officeDocument/2006/relationships/image" Target="../media/image50.png"/><Relationship Id="rId5" Type="http://schemas.openxmlformats.org/officeDocument/2006/relationships/image" Target="../media/image5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9.png"/><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65.jpg"/><Relationship Id="rId4" Type="http://schemas.openxmlformats.org/officeDocument/2006/relationships/image" Target="../media/image64.jpg"/><Relationship Id="rId5" Type="http://schemas.openxmlformats.org/officeDocument/2006/relationships/image" Target="../media/image6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8.jpg"/><Relationship Id="rId4" Type="http://schemas.openxmlformats.org/officeDocument/2006/relationships/image" Target="../media/image52.jpg"/><Relationship Id="rId5" Type="http://schemas.openxmlformats.org/officeDocument/2006/relationships/image" Target="../media/image53.jpg"/><Relationship Id="rId6" Type="http://schemas.openxmlformats.org/officeDocument/2006/relationships/image" Target="../media/image55.jpg"/><Relationship Id="rId7" Type="http://schemas.openxmlformats.org/officeDocument/2006/relationships/image" Target="../media/image5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6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9.jpg"/><Relationship Id="rId4" Type="http://schemas.openxmlformats.org/officeDocument/2006/relationships/image" Target="../media/image62.jpg"/><Relationship Id="rId5" Type="http://schemas.openxmlformats.org/officeDocument/2006/relationships/image" Target="../media/image6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7.jpg"/><Relationship Id="rId4" Type="http://schemas.openxmlformats.org/officeDocument/2006/relationships/image" Target="../media/image5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85" name="Google Shape;85;p1"/>
          <p:cNvSpPr/>
          <p:nvPr/>
        </p:nvSpPr>
        <p:spPr>
          <a:xfrm>
            <a:off x="5556643" y="1543050"/>
            <a:ext cx="7174715" cy="7200900"/>
          </a:xfrm>
          <a:custGeom>
            <a:rect b="b" l="l" r="r" t="t"/>
            <a:pathLst>
              <a:path extrusionOk="0" h="7200900" w="7174715">
                <a:moveTo>
                  <a:pt x="0" y="0"/>
                </a:moveTo>
                <a:lnTo>
                  <a:pt x="7174714" y="0"/>
                </a:lnTo>
                <a:lnTo>
                  <a:pt x="7174714" y="7200900"/>
                </a:lnTo>
                <a:lnTo>
                  <a:pt x="0" y="7200900"/>
                </a:lnTo>
                <a:lnTo>
                  <a:pt x="0" y="0"/>
                </a:lnTo>
                <a:close/>
              </a:path>
            </a:pathLst>
          </a:custGeom>
          <a:blipFill rotWithShape="1">
            <a:blip r:embed="rId4">
              <a:alphaModFix/>
            </a:blip>
            <a:stretch>
              <a:fillRect b="0" l="0" r="0" t="0"/>
            </a:stretch>
          </a:blipFill>
          <a:ln>
            <a:noFill/>
          </a:ln>
        </p:spPr>
      </p:sp>
      <p:sp>
        <p:nvSpPr>
          <p:cNvPr id="86" name="Google Shape;86;p1"/>
          <p:cNvSpPr/>
          <p:nvPr/>
        </p:nvSpPr>
        <p:spPr>
          <a:xfrm>
            <a:off x="12992690" y="8200638"/>
            <a:ext cx="6700743" cy="2772433"/>
          </a:xfrm>
          <a:custGeom>
            <a:rect b="b" l="l" r="r" t="t"/>
            <a:pathLst>
              <a:path extrusionOk="0" h="2772433" w="6700743">
                <a:moveTo>
                  <a:pt x="0" y="0"/>
                </a:moveTo>
                <a:lnTo>
                  <a:pt x="6700744" y="0"/>
                </a:lnTo>
                <a:lnTo>
                  <a:pt x="6700744" y="2772432"/>
                </a:lnTo>
                <a:lnTo>
                  <a:pt x="0" y="2772432"/>
                </a:lnTo>
                <a:lnTo>
                  <a:pt x="0" y="0"/>
                </a:lnTo>
                <a:close/>
              </a:path>
            </a:pathLst>
          </a:custGeom>
          <a:blipFill rotWithShape="1">
            <a:blip r:embed="rId5">
              <a:alphaModFix/>
            </a:blip>
            <a:stretch>
              <a:fillRect b="0" l="0" r="0" t="0"/>
            </a:stretch>
          </a:blipFill>
          <a:ln>
            <a:noFill/>
          </a:ln>
        </p:spPr>
      </p:sp>
      <p:sp>
        <p:nvSpPr>
          <p:cNvPr id="87" name="Google Shape;87;p1"/>
          <p:cNvSpPr txBox="1"/>
          <p:nvPr/>
        </p:nvSpPr>
        <p:spPr>
          <a:xfrm>
            <a:off x="3796915" y="3152316"/>
            <a:ext cx="10694171" cy="3221843"/>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8344" u="none" cap="none" strike="noStrike">
                <a:solidFill>
                  <a:srgbClr val="000000"/>
                </a:solidFill>
                <a:latin typeface="Arial"/>
                <a:ea typeface="Arial"/>
                <a:cs typeface="Arial"/>
                <a:sym typeface="Arial"/>
              </a:rPr>
              <a:t>WSC 2025 DELEGATE’S REPORT</a:t>
            </a:r>
            <a:endParaRPr/>
          </a:p>
        </p:txBody>
      </p:sp>
      <p:sp>
        <p:nvSpPr>
          <p:cNvPr id="88" name="Google Shape;88;p1"/>
          <p:cNvSpPr/>
          <p:nvPr/>
        </p:nvSpPr>
        <p:spPr>
          <a:xfrm>
            <a:off x="3288967" y="2990391"/>
            <a:ext cx="1883511" cy="1883511"/>
          </a:xfrm>
          <a:custGeom>
            <a:rect b="b" l="l" r="r" t="t"/>
            <a:pathLst>
              <a:path extrusionOk="0" h="1883511" w="1883511">
                <a:moveTo>
                  <a:pt x="0" y="0"/>
                </a:moveTo>
                <a:lnTo>
                  <a:pt x="1883511" y="0"/>
                </a:lnTo>
                <a:lnTo>
                  <a:pt x="1883511" y="1883511"/>
                </a:lnTo>
                <a:lnTo>
                  <a:pt x="0" y="1883511"/>
                </a:lnTo>
                <a:lnTo>
                  <a:pt x="0" y="0"/>
                </a:lnTo>
                <a:close/>
              </a:path>
            </a:pathLst>
          </a:custGeom>
          <a:blipFill rotWithShape="1">
            <a:blip r:embed="rId6">
              <a:alphaModFix/>
            </a:blip>
            <a:stretch>
              <a:fillRect b="0" l="0" r="0" t="0"/>
            </a:stretch>
          </a:blipFill>
          <a:ln>
            <a:noFill/>
          </a:ln>
        </p:spPr>
      </p:sp>
      <p:sp>
        <p:nvSpPr>
          <p:cNvPr id="89" name="Google Shape;89;p1"/>
          <p:cNvSpPr/>
          <p:nvPr/>
        </p:nvSpPr>
        <p:spPr>
          <a:xfrm rot="10800000">
            <a:off x="-1144101" y="-35751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5">
              <a:alphaModFix/>
            </a:blip>
            <a:stretch>
              <a:fillRect b="0" l="0" r="0" t="0"/>
            </a:stretch>
          </a:blipFill>
          <a:ln>
            <a:noFill/>
          </a:ln>
        </p:spPr>
      </p:sp>
      <p:sp>
        <p:nvSpPr>
          <p:cNvPr id="90" name="Google Shape;90;p1"/>
          <p:cNvSpPr/>
          <p:nvPr/>
        </p:nvSpPr>
        <p:spPr>
          <a:xfrm>
            <a:off x="14151802" y="451030"/>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7">
              <a:alphaModFix/>
            </a:blip>
            <a:stretch>
              <a:fillRect b="0" l="0" r="0" t="0"/>
            </a:stretch>
          </a:blipFill>
          <a:ln>
            <a:noFill/>
          </a:ln>
        </p:spPr>
      </p:sp>
      <p:sp>
        <p:nvSpPr>
          <p:cNvPr id="91" name="Google Shape;91;p1"/>
          <p:cNvSpPr/>
          <p:nvPr/>
        </p:nvSpPr>
        <p:spPr>
          <a:xfrm>
            <a:off x="804478" y="9258300"/>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8">
              <a:alphaModFix/>
            </a:blip>
            <a:stretch>
              <a:fillRect b="0" l="0" r="0" t="0"/>
            </a:stretch>
          </a:blipFill>
          <a:ln>
            <a:noFill/>
          </a:ln>
        </p:spPr>
      </p:sp>
      <p:sp>
        <p:nvSpPr>
          <p:cNvPr id="92" name="Google Shape;92;p1"/>
          <p:cNvSpPr/>
          <p:nvPr/>
        </p:nvSpPr>
        <p:spPr>
          <a:xfrm>
            <a:off x="930836" y="1139481"/>
            <a:ext cx="2550870" cy="2550870"/>
          </a:xfrm>
          <a:custGeom>
            <a:rect b="b" l="l" r="r" t="t"/>
            <a:pathLst>
              <a:path extrusionOk="0" h="2550870" w="2550870">
                <a:moveTo>
                  <a:pt x="0" y="0"/>
                </a:moveTo>
                <a:lnTo>
                  <a:pt x="2550870" y="0"/>
                </a:lnTo>
                <a:lnTo>
                  <a:pt x="2550870" y="2550870"/>
                </a:lnTo>
                <a:lnTo>
                  <a:pt x="0" y="2550870"/>
                </a:lnTo>
                <a:lnTo>
                  <a:pt x="0" y="0"/>
                </a:lnTo>
                <a:close/>
              </a:path>
            </a:pathLst>
          </a:custGeom>
          <a:blipFill rotWithShape="1">
            <a:blip r:embed="rId9">
              <a:alphaModFix/>
            </a:blip>
            <a:stretch>
              <a:fillRect b="0" l="0" r="0" t="0"/>
            </a:stretch>
          </a:blipFill>
          <a:ln>
            <a:noFill/>
          </a:ln>
        </p:spPr>
      </p:sp>
      <p:sp>
        <p:nvSpPr>
          <p:cNvPr id="93" name="Google Shape;93;p1"/>
          <p:cNvSpPr/>
          <p:nvPr/>
        </p:nvSpPr>
        <p:spPr>
          <a:xfrm>
            <a:off x="13892582" y="2414916"/>
            <a:ext cx="3901761" cy="5904527"/>
          </a:xfrm>
          <a:custGeom>
            <a:rect b="b" l="l" r="r" t="t"/>
            <a:pathLst>
              <a:path extrusionOk="0" h="5904527" w="3901761">
                <a:moveTo>
                  <a:pt x="0" y="0"/>
                </a:moveTo>
                <a:lnTo>
                  <a:pt x="3901761" y="0"/>
                </a:lnTo>
                <a:lnTo>
                  <a:pt x="3901761" y="5904527"/>
                </a:lnTo>
                <a:lnTo>
                  <a:pt x="0" y="5904527"/>
                </a:lnTo>
                <a:lnTo>
                  <a:pt x="0" y="0"/>
                </a:lnTo>
                <a:close/>
              </a:path>
            </a:pathLst>
          </a:custGeom>
          <a:blipFill rotWithShape="1">
            <a:blip r:embed="rId10">
              <a:alphaModFix/>
            </a:blip>
            <a:stretch>
              <a:fillRect b="0" l="0" r="0" t="0"/>
            </a:stretch>
          </a:blipFill>
          <a:ln>
            <a:noFill/>
          </a:ln>
        </p:spPr>
      </p:sp>
      <p:sp>
        <p:nvSpPr>
          <p:cNvPr id="94" name="Google Shape;94;p1"/>
          <p:cNvSpPr txBox="1"/>
          <p:nvPr/>
        </p:nvSpPr>
        <p:spPr>
          <a:xfrm>
            <a:off x="6614150" y="6896749"/>
            <a:ext cx="5059800" cy="1230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3330" u="none" cap="none" strike="noStrike">
                <a:solidFill>
                  <a:srgbClr val="000000"/>
                </a:solidFill>
                <a:latin typeface="Arial"/>
                <a:ea typeface="Arial"/>
                <a:cs typeface="Arial"/>
                <a:sym typeface="Arial"/>
              </a:rPr>
              <a:t>By Cheryl Sorenson - P63 Idaho</a:t>
            </a:r>
            <a:endParaRPr/>
          </a:p>
        </p:txBody>
      </p:sp>
      <p:sp>
        <p:nvSpPr>
          <p:cNvPr id="95" name="Google Shape;95;p1"/>
          <p:cNvSpPr txBox="1"/>
          <p:nvPr/>
        </p:nvSpPr>
        <p:spPr>
          <a:xfrm>
            <a:off x="804478" y="7179717"/>
            <a:ext cx="5481564" cy="1792806"/>
          </a:xfrm>
          <a:prstGeom prst="rect">
            <a:avLst/>
          </a:prstGeom>
          <a:noFill/>
          <a:ln>
            <a:noFill/>
          </a:ln>
        </p:spPr>
        <p:txBody>
          <a:bodyPr anchorCtr="0" anchor="t" bIns="0" lIns="0" spcFirstLastPara="1" rIns="0" wrap="square" tIns="0">
            <a:spAutoFit/>
          </a:bodyPr>
          <a:lstStyle/>
          <a:p>
            <a:pPr indent="0" lvl="0" marL="0" marR="0" rtl="0" algn="ctr">
              <a:lnSpc>
                <a:spcPct val="140052"/>
              </a:lnSpc>
              <a:spcBef>
                <a:spcPts val="0"/>
              </a:spcBef>
              <a:spcAft>
                <a:spcPts val="0"/>
              </a:spcAft>
              <a:buNone/>
            </a:pPr>
            <a:r>
              <a:rPr b="1" i="0" lang="en-US" sz="3418" u="none" cap="none" strike="noStrike">
                <a:solidFill>
                  <a:srgbClr val="000000"/>
                </a:solidFill>
                <a:latin typeface="Arial"/>
                <a:ea typeface="Arial"/>
                <a:cs typeface="Arial"/>
                <a:sym typeface="Arial"/>
              </a:rPr>
              <a:t>“Investing In Each Other to Preserve Our Legacy”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101" name="Google Shape;101;p2"/>
          <p:cNvSpPr/>
          <p:nvPr/>
        </p:nvSpPr>
        <p:spPr>
          <a:xfrm>
            <a:off x="12992690" y="8200638"/>
            <a:ext cx="6700743" cy="2772433"/>
          </a:xfrm>
          <a:custGeom>
            <a:rect b="b" l="l" r="r" t="t"/>
            <a:pathLst>
              <a:path extrusionOk="0" h="2772433" w="6700743">
                <a:moveTo>
                  <a:pt x="0" y="0"/>
                </a:moveTo>
                <a:lnTo>
                  <a:pt x="6700744" y="0"/>
                </a:lnTo>
                <a:lnTo>
                  <a:pt x="6700744" y="2772432"/>
                </a:lnTo>
                <a:lnTo>
                  <a:pt x="0" y="2772432"/>
                </a:lnTo>
                <a:lnTo>
                  <a:pt x="0" y="0"/>
                </a:lnTo>
                <a:close/>
              </a:path>
            </a:pathLst>
          </a:custGeom>
          <a:blipFill rotWithShape="1">
            <a:blip r:embed="rId4">
              <a:alphaModFix/>
            </a:blip>
            <a:stretch>
              <a:fillRect b="0" l="0" r="0" t="0"/>
            </a:stretch>
          </a:blipFill>
          <a:ln>
            <a:noFill/>
          </a:ln>
        </p:spPr>
      </p:sp>
      <p:sp>
        <p:nvSpPr>
          <p:cNvPr id="102" name="Google Shape;102;p2"/>
          <p:cNvSpPr/>
          <p:nvPr/>
        </p:nvSpPr>
        <p:spPr>
          <a:xfrm>
            <a:off x="14151802" y="451030"/>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5">
              <a:alphaModFix/>
            </a:blip>
            <a:stretch>
              <a:fillRect b="0" l="0" r="0" t="0"/>
            </a:stretch>
          </a:blipFill>
          <a:ln>
            <a:noFill/>
          </a:ln>
        </p:spPr>
      </p:sp>
      <p:sp>
        <p:nvSpPr>
          <p:cNvPr id="103" name="Google Shape;103;p2"/>
          <p:cNvSpPr/>
          <p:nvPr/>
        </p:nvSpPr>
        <p:spPr>
          <a:xfrm>
            <a:off x="804478" y="9258300"/>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6">
              <a:alphaModFix/>
            </a:blip>
            <a:stretch>
              <a:fillRect b="0" l="0" r="0" t="0"/>
            </a:stretch>
          </a:blipFill>
          <a:ln>
            <a:noFill/>
          </a:ln>
        </p:spPr>
      </p:sp>
      <p:sp>
        <p:nvSpPr>
          <p:cNvPr id="104" name="Google Shape;104;p2"/>
          <p:cNvSpPr/>
          <p:nvPr/>
        </p:nvSpPr>
        <p:spPr>
          <a:xfrm>
            <a:off x="11562589" y="4790158"/>
            <a:ext cx="5887679" cy="4415760"/>
          </a:xfrm>
          <a:custGeom>
            <a:rect b="b" l="l" r="r" t="t"/>
            <a:pathLst>
              <a:path extrusionOk="0" h="4415760" w="5887679">
                <a:moveTo>
                  <a:pt x="0" y="0"/>
                </a:moveTo>
                <a:lnTo>
                  <a:pt x="5887679" y="0"/>
                </a:lnTo>
                <a:lnTo>
                  <a:pt x="5887679" y="4415759"/>
                </a:lnTo>
                <a:lnTo>
                  <a:pt x="0" y="4415759"/>
                </a:lnTo>
                <a:lnTo>
                  <a:pt x="0" y="0"/>
                </a:lnTo>
                <a:close/>
              </a:path>
            </a:pathLst>
          </a:custGeom>
          <a:blipFill rotWithShape="1">
            <a:blip r:embed="rId7">
              <a:alphaModFix/>
            </a:blip>
            <a:stretch>
              <a:fillRect b="0" l="0" r="0" t="0"/>
            </a:stretch>
          </a:blipFill>
          <a:ln>
            <a:noFill/>
          </a:ln>
        </p:spPr>
      </p:sp>
      <p:sp>
        <p:nvSpPr>
          <p:cNvPr id="105" name="Google Shape;105;p2"/>
          <p:cNvSpPr/>
          <p:nvPr/>
        </p:nvSpPr>
        <p:spPr>
          <a:xfrm>
            <a:off x="804478" y="1742592"/>
            <a:ext cx="9567476" cy="6458046"/>
          </a:xfrm>
          <a:custGeom>
            <a:rect b="b" l="l" r="r" t="t"/>
            <a:pathLst>
              <a:path extrusionOk="0" h="6458046" w="9567476">
                <a:moveTo>
                  <a:pt x="0" y="0"/>
                </a:moveTo>
                <a:lnTo>
                  <a:pt x="9567476" y="0"/>
                </a:lnTo>
                <a:lnTo>
                  <a:pt x="9567476" y="6458046"/>
                </a:lnTo>
                <a:lnTo>
                  <a:pt x="0" y="6458046"/>
                </a:lnTo>
                <a:lnTo>
                  <a:pt x="0" y="0"/>
                </a:lnTo>
                <a:close/>
              </a:path>
            </a:pathLst>
          </a:custGeom>
          <a:blipFill rotWithShape="1">
            <a:blip r:embed="rId8">
              <a:alphaModFix/>
            </a:blip>
            <a:stretch>
              <a:fillRect b="0" l="0" r="0" t="0"/>
            </a:stretch>
          </a:blipFill>
          <a:ln>
            <a:noFill/>
          </a:ln>
        </p:spPr>
      </p:sp>
      <p:sp>
        <p:nvSpPr>
          <p:cNvPr id="106" name="Google Shape;106;p2"/>
          <p:cNvSpPr txBox="1"/>
          <p:nvPr/>
        </p:nvSpPr>
        <p:spPr>
          <a:xfrm>
            <a:off x="4219229" y="575515"/>
            <a:ext cx="3071109" cy="75643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432" u="none" cap="none" strike="noStrike">
                <a:solidFill>
                  <a:srgbClr val="000000"/>
                </a:solidFill>
                <a:latin typeface="Arial"/>
                <a:ea typeface="Arial"/>
                <a:cs typeface="Arial"/>
                <a:sym typeface="Arial"/>
              </a:rPr>
              <a:t>WSO Staff</a:t>
            </a:r>
            <a:endParaRPr/>
          </a:p>
        </p:txBody>
      </p:sp>
      <p:sp>
        <p:nvSpPr>
          <p:cNvPr id="107" name="Google Shape;107;p2"/>
          <p:cNvSpPr txBox="1"/>
          <p:nvPr/>
        </p:nvSpPr>
        <p:spPr>
          <a:xfrm>
            <a:off x="11977775" y="3234186"/>
            <a:ext cx="5328443" cy="670911"/>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1" i="0" lang="en-US" sz="3929" u="none" cap="none" strike="noStrike">
                <a:solidFill>
                  <a:srgbClr val="000000"/>
                </a:solidFill>
                <a:latin typeface="Arial"/>
                <a:ea typeface="Arial"/>
                <a:cs typeface="Arial"/>
                <a:sym typeface="Arial"/>
              </a:rPr>
              <a:t>Conference Center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113" name="Google Shape;113;p3"/>
          <p:cNvSpPr txBox="1"/>
          <p:nvPr/>
        </p:nvSpPr>
        <p:spPr>
          <a:xfrm>
            <a:off x="8390866" y="918759"/>
            <a:ext cx="10043405" cy="2839915"/>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None/>
            </a:pPr>
            <a:r>
              <a:rPr b="1" i="0" lang="en-US" sz="8192" u="none" cap="none" strike="noStrike">
                <a:solidFill>
                  <a:srgbClr val="000000"/>
                </a:solidFill>
                <a:latin typeface="Arial"/>
                <a:ea typeface="Arial"/>
                <a:cs typeface="Arial"/>
                <a:sym typeface="Arial"/>
              </a:rPr>
              <a:t>Sharing Highlights</a:t>
            </a:r>
            <a:endParaRPr/>
          </a:p>
        </p:txBody>
      </p:sp>
      <p:sp>
        <p:nvSpPr>
          <p:cNvPr id="114" name="Google Shape;114;p3"/>
          <p:cNvSpPr/>
          <p:nvPr/>
        </p:nvSpPr>
        <p:spPr>
          <a:xfrm>
            <a:off x="12992690" y="8200638"/>
            <a:ext cx="6700743" cy="2772433"/>
          </a:xfrm>
          <a:custGeom>
            <a:rect b="b" l="l" r="r" t="t"/>
            <a:pathLst>
              <a:path extrusionOk="0" h="2772433" w="6700743">
                <a:moveTo>
                  <a:pt x="0" y="0"/>
                </a:moveTo>
                <a:lnTo>
                  <a:pt x="6700744" y="0"/>
                </a:lnTo>
                <a:lnTo>
                  <a:pt x="6700744" y="2772432"/>
                </a:lnTo>
                <a:lnTo>
                  <a:pt x="0" y="2772432"/>
                </a:lnTo>
                <a:lnTo>
                  <a:pt x="0" y="0"/>
                </a:lnTo>
                <a:close/>
              </a:path>
            </a:pathLst>
          </a:custGeom>
          <a:blipFill rotWithShape="1">
            <a:blip r:embed="rId4">
              <a:alphaModFix/>
            </a:blip>
            <a:stretch>
              <a:fillRect b="0" l="0" r="0" t="0"/>
            </a:stretch>
          </a:blipFill>
          <a:ln>
            <a:noFill/>
          </a:ln>
        </p:spPr>
      </p:sp>
      <p:sp>
        <p:nvSpPr>
          <p:cNvPr id="115" name="Google Shape;115;p3"/>
          <p:cNvSpPr/>
          <p:nvPr/>
        </p:nvSpPr>
        <p:spPr>
          <a:xfrm rot="10800000">
            <a:off x="-1144101" y="-35751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4">
              <a:alphaModFix/>
            </a:blip>
            <a:stretch>
              <a:fillRect b="0" l="0" r="0" t="0"/>
            </a:stretch>
          </a:blipFill>
          <a:ln>
            <a:noFill/>
          </a:ln>
        </p:spPr>
      </p:sp>
      <p:sp>
        <p:nvSpPr>
          <p:cNvPr id="116" name="Google Shape;116;p3"/>
          <p:cNvSpPr/>
          <p:nvPr/>
        </p:nvSpPr>
        <p:spPr>
          <a:xfrm>
            <a:off x="14151802" y="451030"/>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5">
              <a:alphaModFix/>
            </a:blip>
            <a:stretch>
              <a:fillRect b="0" l="0" r="0" t="0"/>
            </a:stretch>
          </a:blipFill>
          <a:ln>
            <a:noFill/>
          </a:ln>
        </p:spPr>
      </p:sp>
      <p:sp>
        <p:nvSpPr>
          <p:cNvPr id="117" name="Google Shape;117;p3"/>
          <p:cNvSpPr/>
          <p:nvPr/>
        </p:nvSpPr>
        <p:spPr>
          <a:xfrm>
            <a:off x="804478" y="9258300"/>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6">
              <a:alphaModFix/>
            </a:blip>
            <a:stretch>
              <a:fillRect b="0" l="0" r="0" t="0"/>
            </a:stretch>
          </a:blipFill>
          <a:ln>
            <a:noFill/>
          </a:ln>
        </p:spPr>
      </p:sp>
      <p:sp>
        <p:nvSpPr>
          <p:cNvPr id="118" name="Google Shape;118;p3"/>
          <p:cNvSpPr/>
          <p:nvPr/>
        </p:nvSpPr>
        <p:spPr>
          <a:xfrm>
            <a:off x="8443625" y="2802100"/>
            <a:ext cx="9937904" cy="6641402"/>
          </a:xfrm>
          <a:custGeom>
            <a:rect b="b" l="l" r="r" t="t"/>
            <a:pathLst>
              <a:path extrusionOk="0" h="3883861" w="5736164">
                <a:moveTo>
                  <a:pt x="0" y="0"/>
                </a:moveTo>
                <a:lnTo>
                  <a:pt x="5736164" y="0"/>
                </a:lnTo>
                <a:lnTo>
                  <a:pt x="5736164" y="3883861"/>
                </a:lnTo>
                <a:lnTo>
                  <a:pt x="0" y="3883861"/>
                </a:lnTo>
                <a:lnTo>
                  <a:pt x="0" y="0"/>
                </a:lnTo>
                <a:close/>
              </a:path>
            </a:pathLst>
          </a:custGeom>
          <a:blipFill rotWithShape="1">
            <a:blip r:embed="rId7">
              <a:alphaModFix/>
            </a:blip>
            <a:stretch>
              <a:fillRect b="0" l="0" r="0" t="0"/>
            </a:stretch>
          </a:blipFill>
          <a:ln>
            <a:noFill/>
          </a:ln>
        </p:spPr>
      </p:sp>
      <p:sp>
        <p:nvSpPr>
          <p:cNvPr id="119" name="Google Shape;119;p3"/>
          <p:cNvSpPr/>
          <p:nvPr/>
        </p:nvSpPr>
        <p:spPr>
          <a:xfrm>
            <a:off x="1055729" y="220097"/>
            <a:ext cx="4500913" cy="6001218"/>
          </a:xfrm>
          <a:custGeom>
            <a:rect b="b" l="l" r="r" t="t"/>
            <a:pathLst>
              <a:path extrusionOk="0" h="6001218" w="4500913">
                <a:moveTo>
                  <a:pt x="0" y="0"/>
                </a:moveTo>
                <a:lnTo>
                  <a:pt x="4500914" y="0"/>
                </a:lnTo>
                <a:lnTo>
                  <a:pt x="4500914" y="6001218"/>
                </a:lnTo>
                <a:lnTo>
                  <a:pt x="0" y="6001218"/>
                </a:lnTo>
                <a:lnTo>
                  <a:pt x="0" y="0"/>
                </a:lnTo>
                <a:close/>
              </a:path>
            </a:pathLst>
          </a:custGeom>
          <a:blipFill rotWithShape="1">
            <a:blip r:embed="rId8">
              <a:alphaModFix/>
            </a:blip>
            <a:stretch>
              <a:fillRect b="0" l="0" r="0" t="0"/>
            </a:stretch>
          </a:blipFill>
          <a:ln>
            <a:noFill/>
          </a:ln>
        </p:spPr>
      </p:sp>
      <p:sp>
        <p:nvSpPr>
          <p:cNvPr id="120" name="Google Shape;120;p3"/>
          <p:cNvSpPr txBox="1"/>
          <p:nvPr/>
        </p:nvSpPr>
        <p:spPr>
          <a:xfrm>
            <a:off x="289200" y="6316676"/>
            <a:ext cx="5109000" cy="4411500"/>
          </a:xfrm>
          <a:prstGeom prst="rect">
            <a:avLst/>
          </a:prstGeom>
          <a:noFill/>
          <a:ln>
            <a:noFill/>
          </a:ln>
        </p:spPr>
        <p:txBody>
          <a:bodyPr anchorCtr="0" anchor="t" bIns="0" lIns="0" spcFirstLastPara="1" rIns="0" wrap="square" tIns="0">
            <a:spAutoFit/>
          </a:bodyPr>
          <a:lstStyle/>
          <a:p>
            <a:pPr indent="0" lvl="0" marL="0" marR="0" rtl="0" algn="ctr">
              <a:lnSpc>
                <a:spcPct val="140023"/>
              </a:lnSpc>
              <a:spcBef>
                <a:spcPts val="0"/>
              </a:spcBef>
              <a:spcAft>
                <a:spcPts val="0"/>
              </a:spcAft>
              <a:buNone/>
            </a:pPr>
            <a:r>
              <a:rPr b="1" i="0" lang="en-US" sz="2521" u="none" cap="none" strike="noStrike">
                <a:solidFill>
                  <a:srgbClr val="000000"/>
                </a:solidFill>
                <a:latin typeface="Arial"/>
                <a:ea typeface="Arial"/>
                <a:cs typeface="Arial"/>
                <a:sym typeface="Arial"/>
              </a:rPr>
              <a:t>P65 - Biggest fear for the next 3 years</a:t>
            </a:r>
            <a:endParaRPr/>
          </a:p>
          <a:p>
            <a:pPr indent="0" lvl="0" marL="0" marR="0" rtl="0" algn="ctr">
              <a:lnSpc>
                <a:spcPct val="140023"/>
              </a:lnSpc>
              <a:spcBef>
                <a:spcPts val="0"/>
              </a:spcBef>
              <a:spcAft>
                <a:spcPts val="0"/>
              </a:spcAft>
              <a:buNone/>
            </a:pPr>
            <a:r>
              <a:t/>
            </a:r>
            <a:endParaRPr b="1" sz="2521"/>
          </a:p>
          <a:p>
            <a:pPr indent="0" lvl="0" marL="0" marR="0" rtl="0" algn="ctr">
              <a:lnSpc>
                <a:spcPct val="140023"/>
              </a:lnSpc>
              <a:spcBef>
                <a:spcPts val="0"/>
              </a:spcBef>
              <a:spcAft>
                <a:spcPts val="0"/>
              </a:spcAft>
              <a:buNone/>
            </a:pPr>
            <a:r>
              <a:rPr b="1" i="0" lang="en-US" sz="2521" u="none" cap="none" strike="noStrike">
                <a:solidFill>
                  <a:srgbClr val="000000"/>
                </a:solidFill>
                <a:latin typeface="Arial"/>
                <a:ea typeface="Arial"/>
                <a:cs typeface="Arial"/>
                <a:sym typeface="Arial"/>
              </a:rPr>
              <a:t>P64 - What is it like in the “Sweet Spot”</a:t>
            </a:r>
            <a:endParaRPr/>
          </a:p>
          <a:p>
            <a:pPr indent="0" lvl="0" marL="0" marR="0" rtl="0" algn="ctr">
              <a:lnSpc>
                <a:spcPct val="56723"/>
              </a:lnSpc>
              <a:spcBef>
                <a:spcPts val="0"/>
              </a:spcBef>
              <a:spcAft>
                <a:spcPts val="0"/>
              </a:spcAft>
              <a:buNone/>
            </a:pPr>
            <a:r>
              <a:t/>
            </a:r>
            <a:endParaRPr b="1" i="0" sz="2521" u="none" cap="none" strike="noStrike">
              <a:solidFill>
                <a:srgbClr val="000000"/>
              </a:solidFill>
              <a:latin typeface="Arial"/>
              <a:ea typeface="Arial"/>
              <a:cs typeface="Arial"/>
              <a:sym typeface="Arial"/>
            </a:endParaRPr>
          </a:p>
          <a:p>
            <a:pPr indent="0" lvl="0" marL="0" marR="0" rtl="0" algn="ctr">
              <a:lnSpc>
                <a:spcPct val="140023"/>
              </a:lnSpc>
              <a:spcBef>
                <a:spcPts val="0"/>
              </a:spcBef>
              <a:spcAft>
                <a:spcPts val="0"/>
              </a:spcAft>
              <a:buNone/>
            </a:pPr>
            <a:r>
              <a:rPr b="1" i="0" lang="en-US" sz="2521" u="none" cap="none" strike="noStrike">
                <a:solidFill>
                  <a:srgbClr val="000000"/>
                </a:solidFill>
                <a:latin typeface="Arial"/>
                <a:ea typeface="Arial"/>
                <a:cs typeface="Arial"/>
                <a:sym typeface="Arial"/>
              </a:rPr>
              <a:t>  P63 - Reflection on the last 3 years</a:t>
            </a:r>
            <a:endParaRPr/>
          </a:p>
          <a:p>
            <a:pPr indent="0" lvl="0" marL="0" marR="0" rtl="0" algn="ctr">
              <a:lnSpc>
                <a:spcPct val="167790"/>
              </a:lnSpc>
              <a:spcBef>
                <a:spcPts val="0"/>
              </a:spcBef>
              <a:spcAft>
                <a:spcPts val="0"/>
              </a:spcAft>
              <a:buNone/>
            </a:pPr>
            <a:r>
              <a:t/>
            </a:r>
            <a:endParaRPr b="1" i="0" sz="2521" u="none" cap="none" strike="noStrike">
              <a:solidFill>
                <a:srgbClr val="000000"/>
              </a:solidFill>
              <a:latin typeface="Arial"/>
              <a:ea typeface="Arial"/>
              <a:cs typeface="Arial"/>
              <a:sym typeface="Arial"/>
            </a:endParaRPr>
          </a:p>
        </p:txBody>
      </p:sp>
      <p:sp>
        <p:nvSpPr>
          <p:cNvPr id="121" name="Google Shape;121;p3"/>
          <p:cNvSpPr txBox="1"/>
          <p:nvPr/>
        </p:nvSpPr>
        <p:spPr>
          <a:xfrm>
            <a:off x="6202811" y="151767"/>
            <a:ext cx="6211709" cy="655382"/>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0" i="0" lang="en-US" sz="3822" u="none" cap="none" strike="noStrike">
                <a:solidFill>
                  <a:srgbClr val="000000"/>
                </a:solidFill>
                <a:latin typeface="Arial"/>
                <a:ea typeface="Arial"/>
                <a:cs typeface="Arial"/>
                <a:sym typeface="Arial"/>
              </a:rPr>
              <a:t>Ice breaker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127" name="Google Shape;127;p4"/>
          <p:cNvSpPr/>
          <p:nvPr/>
        </p:nvSpPr>
        <p:spPr>
          <a:xfrm>
            <a:off x="12992690" y="8200638"/>
            <a:ext cx="6700743" cy="2772433"/>
          </a:xfrm>
          <a:custGeom>
            <a:rect b="b" l="l" r="r" t="t"/>
            <a:pathLst>
              <a:path extrusionOk="0" h="2772433" w="6700743">
                <a:moveTo>
                  <a:pt x="0" y="0"/>
                </a:moveTo>
                <a:lnTo>
                  <a:pt x="6700744" y="0"/>
                </a:lnTo>
                <a:lnTo>
                  <a:pt x="6700744" y="2772432"/>
                </a:lnTo>
                <a:lnTo>
                  <a:pt x="0" y="2772432"/>
                </a:lnTo>
                <a:lnTo>
                  <a:pt x="0" y="0"/>
                </a:lnTo>
                <a:close/>
              </a:path>
            </a:pathLst>
          </a:custGeom>
          <a:blipFill rotWithShape="1">
            <a:blip r:embed="rId4">
              <a:alphaModFix/>
            </a:blip>
            <a:stretch>
              <a:fillRect b="0" l="0" r="0" t="0"/>
            </a:stretch>
          </a:blipFill>
          <a:ln>
            <a:noFill/>
          </a:ln>
        </p:spPr>
      </p:sp>
      <p:sp>
        <p:nvSpPr>
          <p:cNvPr id="128" name="Google Shape;128;p4"/>
          <p:cNvSpPr/>
          <p:nvPr/>
        </p:nvSpPr>
        <p:spPr>
          <a:xfrm rot="10800000">
            <a:off x="0" y="0"/>
            <a:ext cx="6700743" cy="2772433"/>
          </a:xfrm>
          <a:custGeom>
            <a:rect b="b" l="l" r="r" t="t"/>
            <a:pathLst>
              <a:path extrusionOk="0" h="2772433" w="6700743">
                <a:moveTo>
                  <a:pt x="6700743" y="2772433"/>
                </a:moveTo>
                <a:lnTo>
                  <a:pt x="0" y="2772433"/>
                </a:lnTo>
                <a:lnTo>
                  <a:pt x="0" y="0"/>
                </a:lnTo>
                <a:lnTo>
                  <a:pt x="6700743" y="0"/>
                </a:lnTo>
                <a:lnTo>
                  <a:pt x="6700743" y="2772433"/>
                </a:lnTo>
                <a:close/>
              </a:path>
            </a:pathLst>
          </a:custGeom>
          <a:blipFill rotWithShape="1">
            <a:blip r:embed="rId4">
              <a:alphaModFix/>
            </a:blip>
            <a:stretch>
              <a:fillRect b="0" l="0" r="0" t="0"/>
            </a:stretch>
          </a:blipFill>
          <a:ln>
            <a:noFill/>
          </a:ln>
        </p:spPr>
      </p:sp>
      <p:sp>
        <p:nvSpPr>
          <p:cNvPr id="129" name="Google Shape;129;p4"/>
          <p:cNvSpPr/>
          <p:nvPr/>
        </p:nvSpPr>
        <p:spPr>
          <a:xfrm>
            <a:off x="13153077" y="541555"/>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5">
              <a:alphaModFix/>
            </a:blip>
            <a:stretch>
              <a:fillRect b="0" l="0" r="0" t="0"/>
            </a:stretch>
          </a:blipFill>
          <a:ln>
            <a:noFill/>
          </a:ln>
        </p:spPr>
      </p:sp>
      <p:sp>
        <p:nvSpPr>
          <p:cNvPr id="130" name="Google Shape;130;p4"/>
          <p:cNvSpPr/>
          <p:nvPr/>
        </p:nvSpPr>
        <p:spPr>
          <a:xfrm>
            <a:off x="504878" y="7717638"/>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6">
              <a:alphaModFix/>
            </a:blip>
            <a:stretch>
              <a:fillRect b="0" l="0" r="0" t="0"/>
            </a:stretch>
          </a:blipFill>
          <a:ln>
            <a:noFill/>
          </a:ln>
        </p:spPr>
      </p:sp>
      <p:sp>
        <p:nvSpPr>
          <p:cNvPr id="131" name="Google Shape;131;p4"/>
          <p:cNvSpPr txBox="1"/>
          <p:nvPr/>
        </p:nvSpPr>
        <p:spPr>
          <a:xfrm>
            <a:off x="4098208" y="5621963"/>
            <a:ext cx="8472264" cy="89427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i="0" lang="en-US" sz="5292" u="none" cap="none" strike="noStrike">
                <a:solidFill>
                  <a:srgbClr val="004AAD"/>
                </a:solidFill>
                <a:latin typeface="Arial"/>
                <a:ea typeface="Arial"/>
                <a:cs typeface="Arial"/>
                <a:sym typeface="Arial"/>
              </a:rPr>
              <a:t>Who votes at the WSC?</a:t>
            </a:r>
            <a:endParaRPr/>
          </a:p>
        </p:txBody>
      </p:sp>
      <p:sp>
        <p:nvSpPr>
          <p:cNvPr id="132" name="Google Shape;132;p4"/>
          <p:cNvSpPr txBox="1"/>
          <p:nvPr/>
        </p:nvSpPr>
        <p:spPr>
          <a:xfrm>
            <a:off x="0" y="1912481"/>
            <a:ext cx="18288000" cy="1980119"/>
          </a:xfrm>
          <a:prstGeom prst="rect">
            <a:avLst/>
          </a:prstGeom>
          <a:noFill/>
          <a:ln>
            <a:noFill/>
          </a:ln>
        </p:spPr>
        <p:txBody>
          <a:bodyPr anchorCtr="0" anchor="t" bIns="0" lIns="0" spcFirstLastPara="1" rIns="0" wrap="square" tIns="0">
            <a:spAutoFit/>
          </a:bodyPr>
          <a:lstStyle/>
          <a:p>
            <a:pPr indent="0" lvl="0" marL="0" marR="0" rtl="0" algn="ctr">
              <a:lnSpc>
                <a:spcPct val="140042"/>
              </a:lnSpc>
              <a:spcBef>
                <a:spcPts val="0"/>
              </a:spcBef>
              <a:spcAft>
                <a:spcPts val="0"/>
              </a:spcAft>
              <a:buNone/>
            </a:pPr>
            <a:r>
              <a:rPr b="0" i="0" lang="en-US" sz="3791" u="none" cap="none" strike="noStrike">
                <a:solidFill>
                  <a:srgbClr val="5E17EB"/>
                </a:solidFill>
                <a:latin typeface="Arial"/>
                <a:ea typeface="Arial"/>
                <a:cs typeface="Arial"/>
                <a:sym typeface="Arial"/>
              </a:rPr>
              <a:t>The  </a:t>
            </a:r>
            <a:r>
              <a:rPr b="1" i="0" lang="en-US" sz="3791" u="none" cap="none" strike="noStrike">
                <a:solidFill>
                  <a:srgbClr val="5E17EB"/>
                </a:solidFill>
                <a:latin typeface="Arial"/>
                <a:ea typeface="Arial"/>
                <a:cs typeface="Arial"/>
                <a:sym typeface="Arial"/>
              </a:rPr>
              <a:t>Charter</a:t>
            </a:r>
            <a:r>
              <a:rPr b="0" i="0" lang="en-US" sz="3791" u="none" cap="none" strike="noStrike">
                <a:solidFill>
                  <a:srgbClr val="5E17EB"/>
                </a:solidFill>
                <a:latin typeface="Arial"/>
                <a:ea typeface="Arial"/>
                <a:cs typeface="Arial"/>
                <a:sym typeface="Arial"/>
              </a:rPr>
              <a:t> is to be the guardian of both Al-Anon’s world services and it’s Twelve Traditions.  It’s a service body not a government and guides the AFG.</a:t>
            </a:r>
            <a:endParaRPr/>
          </a:p>
        </p:txBody>
      </p:sp>
      <p:sp>
        <p:nvSpPr>
          <p:cNvPr id="133" name="Google Shape;133;p4"/>
          <p:cNvSpPr txBox="1"/>
          <p:nvPr/>
        </p:nvSpPr>
        <p:spPr>
          <a:xfrm>
            <a:off x="221940" y="4443497"/>
            <a:ext cx="17844120" cy="646619"/>
          </a:xfrm>
          <a:prstGeom prst="rect">
            <a:avLst/>
          </a:prstGeom>
          <a:noFill/>
          <a:ln>
            <a:noFill/>
          </a:ln>
        </p:spPr>
        <p:txBody>
          <a:bodyPr anchorCtr="0" anchor="t" bIns="0" lIns="0" spcFirstLastPara="1" rIns="0" wrap="square" tIns="0">
            <a:spAutoFit/>
          </a:bodyPr>
          <a:lstStyle/>
          <a:p>
            <a:pPr indent="0" lvl="0" marL="0" marR="0" rtl="0" algn="ctr">
              <a:lnSpc>
                <a:spcPct val="140042"/>
              </a:lnSpc>
              <a:spcBef>
                <a:spcPts val="0"/>
              </a:spcBef>
              <a:spcAft>
                <a:spcPts val="0"/>
              </a:spcAft>
              <a:buNone/>
            </a:pPr>
            <a:r>
              <a:rPr b="0" i="0" lang="en-US" sz="3791" u="none" cap="none" strike="noStrike">
                <a:solidFill>
                  <a:srgbClr val="B62AFF"/>
                </a:solidFill>
                <a:latin typeface="Arial"/>
                <a:ea typeface="Arial"/>
                <a:cs typeface="Arial"/>
                <a:sym typeface="Arial"/>
              </a:rPr>
              <a:t>The </a:t>
            </a:r>
            <a:r>
              <a:rPr b="1" i="0" lang="en-US" sz="3791" u="none" cap="none" strike="noStrike">
                <a:solidFill>
                  <a:srgbClr val="B62AFF"/>
                </a:solidFill>
                <a:latin typeface="Arial"/>
                <a:ea typeface="Arial"/>
                <a:cs typeface="Arial"/>
                <a:sym typeface="Arial"/>
              </a:rPr>
              <a:t>Bylaws</a:t>
            </a:r>
            <a:r>
              <a:rPr b="0" i="0" lang="en-US" sz="3791" u="none" cap="none" strike="noStrike">
                <a:solidFill>
                  <a:srgbClr val="B62AFF"/>
                </a:solidFill>
                <a:latin typeface="Arial"/>
                <a:ea typeface="Arial"/>
                <a:cs typeface="Arial"/>
                <a:sym typeface="Arial"/>
              </a:rPr>
              <a:t>  are what the WSO uses to define their legally binding rules.</a:t>
            </a:r>
            <a:endParaRPr/>
          </a:p>
        </p:txBody>
      </p:sp>
      <p:sp>
        <p:nvSpPr>
          <p:cNvPr id="134" name="Google Shape;134;p4"/>
          <p:cNvSpPr txBox="1"/>
          <p:nvPr/>
        </p:nvSpPr>
        <p:spPr>
          <a:xfrm>
            <a:off x="1011408" y="6986183"/>
            <a:ext cx="15788100" cy="288000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i="0" lang="en-US" sz="5292" u="none" cap="none" strike="noStrike">
                <a:solidFill>
                  <a:srgbClr val="FF3131"/>
                </a:solidFill>
                <a:latin typeface="Arial"/>
                <a:ea typeface="Arial"/>
                <a:cs typeface="Arial"/>
                <a:sym typeface="Arial"/>
              </a:rPr>
              <a:t>The Delegates</a:t>
            </a:r>
            <a:endParaRPr/>
          </a:p>
          <a:p>
            <a:pPr indent="0" lvl="0" marL="0" marR="0" rtl="0" algn="ctr">
              <a:lnSpc>
                <a:spcPct val="140003"/>
              </a:lnSpc>
              <a:spcBef>
                <a:spcPts val="0"/>
              </a:spcBef>
              <a:spcAft>
                <a:spcPts val="0"/>
              </a:spcAft>
              <a:buNone/>
            </a:pPr>
            <a:r>
              <a:rPr b="1" i="0" lang="en-US" sz="5292" u="none" cap="none" strike="noStrike">
                <a:solidFill>
                  <a:srgbClr val="004AAD"/>
                </a:solidFill>
                <a:latin typeface="Arial"/>
                <a:ea typeface="Arial"/>
                <a:cs typeface="Arial"/>
                <a:sym typeface="Arial"/>
              </a:rPr>
              <a:t>Who makes up the conference?</a:t>
            </a:r>
            <a:endParaRPr/>
          </a:p>
          <a:p>
            <a:pPr indent="0" lvl="0" marL="0" marR="0" rtl="0" algn="ctr">
              <a:lnSpc>
                <a:spcPct val="140041"/>
              </a:lnSpc>
              <a:spcBef>
                <a:spcPts val="0"/>
              </a:spcBef>
              <a:spcAft>
                <a:spcPts val="0"/>
              </a:spcAft>
              <a:buNone/>
            </a:pPr>
            <a:r>
              <a:rPr b="1" i="0" lang="en-US" sz="3891" u="none" cap="none" strike="noStrike">
                <a:solidFill>
                  <a:srgbClr val="737373"/>
                </a:solidFill>
                <a:latin typeface="Arial"/>
                <a:ea typeface="Arial"/>
                <a:cs typeface="Arial"/>
                <a:sym typeface="Arial"/>
              </a:rPr>
              <a:t>⅔ of the conference are Delegates, ⅓ staff and volunteers</a:t>
            </a:r>
            <a:endParaRPr/>
          </a:p>
        </p:txBody>
      </p:sp>
      <p:sp>
        <p:nvSpPr>
          <p:cNvPr id="135" name="Google Shape;135;p4"/>
          <p:cNvSpPr txBox="1"/>
          <p:nvPr/>
        </p:nvSpPr>
        <p:spPr>
          <a:xfrm>
            <a:off x="3806277" y="-104775"/>
            <a:ext cx="10198374" cy="1801685"/>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i="0" lang="en-US" sz="5192" u="none" cap="none" strike="noStrike">
                <a:solidFill>
                  <a:srgbClr val="FF5757"/>
                </a:solidFill>
                <a:latin typeface="Arial"/>
                <a:ea typeface="Arial"/>
                <a:cs typeface="Arial"/>
                <a:sym typeface="Arial"/>
              </a:rPr>
              <a:t>Terminology:</a:t>
            </a:r>
            <a:endParaRPr/>
          </a:p>
          <a:p>
            <a:pPr indent="0" lvl="0" marL="0" marR="0" rtl="0" algn="ctr">
              <a:lnSpc>
                <a:spcPct val="140003"/>
              </a:lnSpc>
              <a:spcBef>
                <a:spcPts val="0"/>
              </a:spcBef>
              <a:spcAft>
                <a:spcPts val="0"/>
              </a:spcAft>
              <a:buNone/>
            </a:pPr>
            <a:r>
              <a:rPr b="1" i="0" lang="en-US" sz="5192" u="none" cap="none" strike="noStrike">
                <a:solidFill>
                  <a:srgbClr val="737373"/>
                </a:solidFill>
                <a:latin typeface="Arial"/>
                <a:ea typeface="Arial"/>
                <a:cs typeface="Arial"/>
                <a:sym typeface="Arial"/>
              </a:rPr>
              <a:t>WSO vs AFG</a:t>
            </a:r>
            <a:endParaRPr/>
          </a:p>
        </p:txBody>
      </p:sp>
      <p:sp>
        <p:nvSpPr>
          <p:cNvPr id="136" name="Google Shape;136;p4"/>
          <p:cNvSpPr txBox="1"/>
          <p:nvPr/>
        </p:nvSpPr>
        <p:spPr>
          <a:xfrm>
            <a:off x="1601637" y="27210"/>
            <a:ext cx="4012853" cy="82124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792" u="none" cap="none" strike="noStrike">
                <a:solidFill>
                  <a:srgbClr val="FF5757"/>
                </a:solidFill>
                <a:latin typeface="Arial"/>
                <a:ea typeface="Arial"/>
                <a:cs typeface="Arial"/>
                <a:sym typeface="Arial"/>
              </a:rPr>
              <a:t>Background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5"/>
          <p:cNvSpPr/>
          <p:nvPr/>
        </p:nvSpPr>
        <p:spPr>
          <a:xfrm>
            <a:off x="7510459" y="6095292"/>
            <a:ext cx="3786404" cy="3855481"/>
          </a:xfrm>
          <a:custGeom>
            <a:rect b="b" l="l" r="r" t="t"/>
            <a:pathLst>
              <a:path extrusionOk="0" h="3855481" w="3786404">
                <a:moveTo>
                  <a:pt x="0" y="0"/>
                </a:moveTo>
                <a:lnTo>
                  <a:pt x="3786403" y="0"/>
                </a:lnTo>
                <a:lnTo>
                  <a:pt x="3786403" y="3855481"/>
                </a:lnTo>
                <a:lnTo>
                  <a:pt x="0" y="3855481"/>
                </a:lnTo>
                <a:lnTo>
                  <a:pt x="0" y="0"/>
                </a:lnTo>
                <a:close/>
              </a:path>
            </a:pathLst>
          </a:custGeom>
          <a:blipFill rotWithShape="1">
            <a:blip r:embed="rId3">
              <a:alphaModFix/>
            </a:blip>
            <a:stretch>
              <a:fillRect b="0" l="0" r="0" t="0"/>
            </a:stretch>
          </a:blipFill>
          <a:ln>
            <a:noFill/>
          </a:ln>
        </p:spPr>
      </p:sp>
      <p:sp>
        <p:nvSpPr>
          <p:cNvPr id="142" name="Google Shape;142;p5"/>
          <p:cNvSpPr txBox="1"/>
          <p:nvPr/>
        </p:nvSpPr>
        <p:spPr>
          <a:xfrm>
            <a:off x="1508782" y="586857"/>
            <a:ext cx="16080581" cy="5141149"/>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592" u="none" cap="none" strike="noStrike">
                <a:solidFill>
                  <a:srgbClr val="FF3131"/>
                </a:solidFill>
                <a:latin typeface="Arial"/>
                <a:ea typeface="Arial"/>
                <a:cs typeface="Arial"/>
                <a:sym typeface="Arial"/>
              </a:rPr>
              <a:t>Delegates voted on:</a:t>
            </a:r>
            <a:endParaRPr/>
          </a:p>
          <a:p>
            <a:pPr indent="-333844" lvl="1" marL="667690" marR="0" rtl="0" algn="ctr">
              <a:lnSpc>
                <a:spcPct val="140006"/>
              </a:lnSpc>
              <a:spcBef>
                <a:spcPts val="0"/>
              </a:spcBef>
              <a:spcAft>
                <a:spcPts val="0"/>
              </a:spcAft>
              <a:buClr>
                <a:srgbClr val="000000"/>
              </a:buClr>
              <a:buSzPts val="3092"/>
              <a:buFont typeface="Arial"/>
              <a:buAutoNum type="arabicPeriod"/>
            </a:pPr>
            <a:r>
              <a:rPr b="1" i="0" lang="en-US" sz="3092" u="none" cap="none" strike="noStrike">
                <a:solidFill>
                  <a:srgbClr val="000000"/>
                </a:solidFill>
                <a:latin typeface="Arial"/>
                <a:ea typeface="Arial"/>
                <a:cs typeface="Arial"/>
                <a:sym typeface="Arial"/>
              </a:rPr>
              <a:t>Seating Motion of trustees</a:t>
            </a:r>
            <a:endParaRPr/>
          </a:p>
          <a:p>
            <a:pPr indent="-333844" lvl="1" marL="667690" marR="0" rtl="0" algn="ctr">
              <a:lnSpc>
                <a:spcPct val="140006"/>
              </a:lnSpc>
              <a:spcBef>
                <a:spcPts val="0"/>
              </a:spcBef>
              <a:spcAft>
                <a:spcPts val="0"/>
              </a:spcAft>
              <a:buClr>
                <a:srgbClr val="000000"/>
              </a:buClr>
              <a:buSzPts val="3092"/>
              <a:buFont typeface="Arial"/>
              <a:buAutoNum type="arabicPeriod"/>
            </a:pPr>
            <a:r>
              <a:rPr b="1" i="0" lang="en-US" sz="3092" u="none" cap="none" strike="noStrike">
                <a:solidFill>
                  <a:srgbClr val="000000"/>
                </a:solidFill>
                <a:latin typeface="Arial"/>
                <a:ea typeface="Arial"/>
                <a:cs typeface="Arial"/>
                <a:sym typeface="Arial"/>
              </a:rPr>
              <a:t>Changes to the local service section of the policy digest (in svc manual)</a:t>
            </a:r>
            <a:endParaRPr/>
          </a:p>
          <a:p>
            <a:pPr indent="-333844" lvl="1" marL="667690" marR="0" rtl="0" algn="ctr">
              <a:lnSpc>
                <a:spcPct val="140006"/>
              </a:lnSpc>
              <a:spcBef>
                <a:spcPts val="0"/>
              </a:spcBef>
              <a:spcAft>
                <a:spcPts val="0"/>
              </a:spcAft>
              <a:buClr>
                <a:srgbClr val="000000"/>
              </a:buClr>
              <a:buSzPts val="3092"/>
              <a:buFont typeface="Arial"/>
              <a:buAutoNum type="arabicPeriod"/>
            </a:pPr>
            <a:r>
              <a:rPr b="1" i="0" lang="en-US" sz="3092" u="none" cap="none" strike="noStrike">
                <a:solidFill>
                  <a:srgbClr val="000000"/>
                </a:solidFill>
                <a:latin typeface="Arial"/>
                <a:ea typeface="Arial"/>
                <a:cs typeface="Arial"/>
                <a:sym typeface="Arial"/>
              </a:rPr>
              <a:t>2024  Audit report</a:t>
            </a:r>
            <a:endParaRPr/>
          </a:p>
          <a:p>
            <a:pPr indent="-333844" lvl="1" marL="667690" marR="0" rtl="0" algn="ctr">
              <a:lnSpc>
                <a:spcPct val="140006"/>
              </a:lnSpc>
              <a:spcBef>
                <a:spcPts val="0"/>
              </a:spcBef>
              <a:spcAft>
                <a:spcPts val="0"/>
              </a:spcAft>
              <a:buClr>
                <a:srgbClr val="000000"/>
              </a:buClr>
              <a:buSzPts val="3092"/>
              <a:buFont typeface="Arial"/>
              <a:buAutoNum type="arabicPeriod"/>
            </a:pPr>
            <a:r>
              <a:rPr b="1" i="0" lang="en-US" sz="3092" u="none" cap="none" strike="noStrike">
                <a:solidFill>
                  <a:srgbClr val="000000"/>
                </a:solidFill>
                <a:latin typeface="Arial"/>
                <a:ea typeface="Arial"/>
                <a:cs typeface="Arial"/>
                <a:sym typeface="Arial"/>
              </a:rPr>
              <a:t>Seating motion of future non-voting WSC participants</a:t>
            </a:r>
            <a:endParaRPr/>
          </a:p>
          <a:p>
            <a:pPr indent="-333844" lvl="1" marL="667690" marR="0" rtl="0" algn="ctr">
              <a:lnSpc>
                <a:spcPct val="140006"/>
              </a:lnSpc>
              <a:spcBef>
                <a:spcPts val="0"/>
              </a:spcBef>
              <a:spcAft>
                <a:spcPts val="0"/>
              </a:spcAft>
              <a:buClr>
                <a:srgbClr val="000000"/>
              </a:buClr>
              <a:buSzPts val="3092"/>
              <a:buFont typeface="Arial"/>
              <a:buAutoNum type="arabicPeriod"/>
            </a:pPr>
            <a:r>
              <a:rPr b="1" i="0" lang="en-US" sz="3092" u="none" cap="none" strike="noStrike">
                <a:solidFill>
                  <a:srgbClr val="000000"/>
                </a:solidFill>
                <a:latin typeface="Arial"/>
                <a:ea typeface="Arial"/>
                <a:cs typeface="Arial"/>
                <a:sym typeface="Arial"/>
              </a:rPr>
              <a:t>2025 Finance Committee report</a:t>
            </a:r>
            <a:endParaRPr/>
          </a:p>
          <a:p>
            <a:pPr indent="-333844" lvl="1" marL="667690" marR="0" rtl="0" algn="ctr">
              <a:lnSpc>
                <a:spcPct val="140006"/>
              </a:lnSpc>
              <a:spcBef>
                <a:spcPts val="0"/>
              </a:spcBef>
              <a:spcAft>
                <a:spcPts val="0"/>
              </a:spcAft>
              <a:buClr>
                <a:srgbClr val="000000"/>
              </a:buClr>
              <a:buSzPts val="3092"/>
              <a:buFont typeface="Arial"/>
              <a:buAutoNum type="arabicPeriod"/>
            </a:pPr>
            <a:r>
              <a:rPr b="1" i="0" lang="en-US" sz="3092" u="none" cap="none" strike="noStrike">
                <a:solidFill>
                  <a:srgbClr val="000000"/>
                </a:solidFill>
                <a:latin typeface="Arial"/>
                <a:ea typeface="Arial"/>
                <a:cs typeface="Arial"/>
                <a:sym typeface="Arial"/>
              </a:rPr>
              <a:t>2024 Annual report</a:t>
            </a:r>
            <a:endParaRPr/>
          </a:p>
          <a:p>
            <a:pPr indent="-333844" lvl="1" marL="667690" marR="0" rtl="0" algn="ctr">
              <a:lnSpc>
                <a:spcPct val="140006"/>
              </a:lnSpc>
              <a:spcBef>
                <a:spcPts val="0"/>
              </a:spcBef>
              <a:spcAft>
                <a:spcPts val="0"/>
              </a:spcAft>
              <a:buClr>
                <a:srgbClr val="000000"/>
              </a:buClr>
              <a:buSzPts val="3092"/>
              <a:buFont typeface="Arial"/>
              <a:buAutoNum type="arabicPeriod"/>
            </a:pPr>
            <a:r>
              <a:rPr b="1" i="0" lang="en-US" sz="3092" u="none" cap="none" strike="noStrike">
                <a:solidFill>
                  <a:srgbClr val="000000"/>
                </a:solidFill>
                <a:latin typeface="Arial"/>
                <a:ea typeface="Arial"/>
                <a:cs typeface="Arial"/>
                <a:sym typeface="Arial"/>
              </a:rPr>
              <a:t>Suspension of implementation of the Choosing a Group Name Policy</a:t>
            </a:r>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  </a:t>
            </a:r>
            <a:r>
              <a:rPr b="1" i="0" lang="en-US" sz="3092" u="none" cap="none" strike="noStrike">
                <a:solidFill>
                  <a:srgbClr val="DC8E9E"/>
                </a:solidFill>
                <a:latin typeface="Arial"/>
                <a:ea typeface="Arial"/>
                <a:cs typeface="Arial"/>
                <a:sym typeface="Arial"/>
              </a:rPr>
              <a:t>( all passed)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148" name="Google Shape;148;p6"/>
          <p:cNvSpPr/>
          <p:nvPr/>
        </p:nvSpPr>
        <p:spPr>
          <a:xfrm>
            <a:off x="12643140" y="7514563"/>
            <a:ext cx="6700743" cy="2772433"/>
          </a:xfrm>
          <a:custGeom>
            <a:rect b="b" l="l" r="r" t="t"/>
            <a:pathLst>
              <a:path extrusionOk="0" h="2772433" w="6700743">
                <a:moveTo>
                  <a:pt x="0" y="0"/>
                </a:moveTo>
                <a:lnTo>
                  <a:pt x="6700744" y="0"/>
                </a:lnTo>
                <a:lnTo>
                  <a:pt x="6700744" y="2772432"/>
                </a:lnTo>
                <a:lnTo>
                  <a:pt x="0" y="2772432"/>
                </a:lnTo>
                <a:lnTo>
                  <a:pt x="0" y="0"/>
                </a:lnTo>
                <a:close/>
              </a:path>
            </a:pathLst>
          </a:custGeom>
          <a:blipFill rotWithShape="1">
            <a:blip r:embed="rId4">
              <a:alphaModFix/>
            </a:blip>
            <a:stretch>
              <a:fillRect b="0" l="0" r="0" t="0"/>
            </a:stretch>
          </a:blipFill>
          <a:ln>
            <a:noFill/>
          </a:ln>
        </p:spPr>
      </p:sp>
      <p:sp>
        <p:nvSpPr>
          <p:cNvPr id="149" name="Google Shape;149;p6"/>
          <p:cNvSpPr/>
          <p:nvPr/>
        </p:nvSpPr>
        <p:spPr>
          <a:xfrm rot="10800000">
            <a:off x="-1" y="-16706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4">
              <a:alphaModFix/>
            </a:blip>
            <a:stretch>
              <a:fillRect b="0" l="0" r="0" t="0"/>
            </a:stretch>
          </a:blipFill>
          <a:ln>
            <a:noFill/>
          </a:ln>
        </p:spPr>
      </p:sp>
      <p:sp>
        <p:nvSpPr>
          <p:cNvPr id="150" name="Google Shape;150;p6"/>
          <p:cNvSpPr/>
          <p:nvPr/>
        </p:nvSpPr>
        <p:spPr>
          <a:xfrm>
            <a:off x="12129377" y="326205"/>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5">
              <a:alphaModFix/>
            </a:blip>
            <a:stretch>
              <a:fillRect b="0" l="0" r="0" t="0"/>
            </a:stretch>
          </a:blipFill>
          <a:ln>
            <a:noFill/>
          </a:ln>
        </p:spPr>
      </p:sp>
      <p:sp>
        <p:nvSpPr>
          <p:cNvPr id="151" name="Google Shape;151;p6"/>
          <p:cNvSpPr/>
          <p:nvPr/>
        </p:nvSpPr>
        <p:spPr>
          <a:xfrm>
            <a:off x="804478" y="8549775"/>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6">
              <a:alphaModFix/>
            </a:blip>
            <a:stretch>
              <a:fillRect b="0" l="0" r="0" t="0"/>
            </a:stretch>
          </a:blipFill>
          <a:ln>
            <a:noFill/>
          </a:ln>
        </p:spPr>
      </p:sp>
      <p:sp>
        <p:nvSpPr>
          <p:cNvPr id="152" name="Google Shape;152;p6"/>
          <p:cNvSpPr txBox="1"/>
          <p:nvPr/>
        </p:nvSpPr>
        <p:spPr>
          <a:xfrm>
            <a:off x="5977253" y="1745816"/>
            <a:ext cx="6333493" cy="1392115"/>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None/>
            </a:pPr>
            <a:r>
              <a:rPr b="1" i="0" lang="en-US" sz="8192" u="none" cap="none" strike="noStrike">
                <a:solidFill>
                  <a:srgbClr val="000000"/>
                </a:solidFill>
                <a:latin typeface="Arial"/>
                <a:ea typeface="Arial"/>
                <a:cs typeface="Arial"/>
                <a:sym typeface="Arial"/>
              </a:rPr>
              <a:t>Concept 6</a:t>
            </a:r>
            <a:endParaRPr/>
          </a:p>
        </p:txBody>
      </p:sp>
      <p:sp>
        <p:nvSpPr>
          <p:cNvPr id="153" name="Google Shape;153;p6"/>
          <p:cNvSpPr txBox="1"/>
          <p:nvPr/>
        </p:nvSpPr>
        <p:spPr>
          <a:xfrm>
            <a:off x="4471690" y="3242760"/>
            <a:ext cx="9344700" cy="17502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992" u="none" cap="none" strike="noStrike">
                <a:solidFill>
                  <a:srgbClr val="000000"/>
                </a:solidFill>
                <a:latin typeface="Arial"/>
                <a:ea typeface="Arial"/>
                <a:cs typeface="Arial"/>
                <a:sym typeface="Arial"/>
              </a:rPr>
              <a:t>“The conference acknowledges the primary </a:t>
            </a:r>
            <a:endParaRPr/>
          </a:p>
          <a:p>
            <a:pPr indent="0" lvl="0" marL="0" marR="0" rtl="0" algn="ctr">
              <a:lnSpc>
                <a:spcPct val="140006"/>
              </a:lnSpc>
              <a:spcBef>
                <a:spcPts val="0"/>
              </a:spcBef>
              <a:spcAft>
                <a:spcPts val="0"/>
              </a:spcAft>
              <a:buNone/>
            </a:pPr>
            <a:r>
              <a:rPr b="1" i="0" lang="en-US" sz="2992" u="none" cap="none" strike="noStrike">
                <a:solidFill>
                  <a:srgbClr val="000000"/>
                </a:solidFill>
                <a:latin typeface="Arial"/>
                <a:ea typeface="Arial"/>
                <a:cs typeface="Arial"/>
                <a:sym typeface="Arial"/>
              </a:rPr>
              <a:t>administrative responsibility of the Trustees”</a:t>
            </a:r>
            <a:endParaRPr/>
          </a:p>
          <a:p>
            <a:pPr indent="0" lvl="0" marL="0" marR="0" rtl="0" algn="ctr">
              <a:lnSpc>
                <a:spcPct val="140006"/>
              </a:lnSpc>
              <a:spcBef>
                <a:spcPts val="0"/>
              </a:spcBef>
              <a:spcAft>
                <a:spcPts val="0"/>
              </a:spcAft>
              <a:buNone/>
            </a:pPr>
            <a:r>
              <a:t/>
            </a:r>
            <a:endParaRPr b="1" i="0" sz="2992" u="none" cap="none" strike="noStrike">
              <a:solidFill>
                <a:srgbClr val="000000"/>
              </a:solidFill>
              <a:latin typeface="Arial"/>
              <a:ea typeface="Arial"/>
              <a:cs typeface="Arial"/>
              <a:sym typeface="Arial"/>
            </a:endParaRPr>
          </a:p>
        </p:txBody>
      </p:sp>
      <p:sp>
        <p:nvSpPr>
          <p:cNvPr id="154" name="Google Shape;154;p6"/>
          <p:cNvSpPr txBox="1"/>
          <p:nvPr/>
        </p:nvSpPr>
        <p:spPr>
          <a:xfrm>
            <a:off x="3204259" y="6754138"/>
            <a:ext cx="11221200" cy="3572100"/>
          </a:xfrm>
          <a:prstGeom prst="rect">
            <a:avLst/>
          </a:prstGeom>
          <a:noFill/>
          <a:ln>
            <a:noFill/>
          </a:ln>
        </p:spPr>
        <p:txBody>
          <a:bodyPr anchorCtr="0" anchor="t" bIns="0" lIns="0" spcFirstLastPara="1" rIns="0" wrap="square" tIns="0">
            <a:spAutoFit/>
          </a:bodyPr>
          <a:lstStyle/>
          <a:p>
            <a:pPr indent="0" lvl="0" marL="0" marR="0" rtl="0" algn="ctr">
              <a:lnSpc>
                <a:spcPct val="139986"/>
              </a:lnSpc>
              <a:spcBef>
                <a:spcPts val="0"/>
              </a:spcBef>
              <a:spcAft>
                <a:spcPts val="0"/>
              </a:spcAft>
              <a:buNone/>
            </a:pPr>
            <a:r>
              <a:rPr b="1" i="0" lang="en-US" sz="2901" u="none" cap="none" strike="noStrike">
                <a:solidFill>
                  <a:srgbClr val="000000"/>
                </a:solidFill>
                <a:latin typeface="Arial"/>
                <a:ea typeface="Arial"/>
                <a:cs typeface="Arial"/>
                <a:sym typeface="Arial"/>
              </a:rPr>
              <a:t>The concepts record the “why” of our service structure</a:t>
            </a:r>
            <a:endParaRPr/>
          </a:p>
          <a:p>
            <a:pPr indent="0" lvl="0" marL="0" marR="0" rtl="0" algn="ctr">
              <a:lnSpc>
                <a:spcPct val="139986"/>
              </a:lnSpc>
              <a:spcBef>
                <a:spcPts val="0"/>
              </a:spcBef>
              <a:spcAft>
                <a:spcPts val="0"/>
              </a:spcAft>
              <a:buNone/>
            </a:pPr>
            <a:r>
              <a:rPr b="1" i="0" lang="en-US" sz="2901" u="none" cap="none" strike="noStrike">
                <a:solidFill>
                  <a:srgbClr val="000000"/>
                </a:solidFill>
                <a:latin typeface="Arial"/>
                <a:ea typeface="Arial"/>
                <a:cs typeface="Arial"/>
                <a:sym typeface="Arial"/>
              </a:rPr>
              <a:t>and</a:t>
            </a:r>
            <a:endParaRPr/>
          </a:p>
          <a:p>
            <a:pPr indent="0" lvl="0" marL="0" marR="0" rtl="0" algn="ctr">
              <a:lnSpc>
                <a:spcPct val="139986"/>
              </a:lnSpc>
              <a:spcBef>
                <a:spcPts val="0"/>
              </a:spcBef>
              <a:spcAft>
                <a:spcPts val="0"/>
              </a:spcAft>
              <a:buNone/>
            </a:pPr>
            <a:r>
              <a:rPr b="1" i="0" lang="en-US" sz="2901" u="none" cap="none" strike="noStrike">
                <a:solidFill>
                  <a:srgbClr val="000000"/>
                </a:solidFill>
                <a:latin typeface="Arial"/>
                <a:ea typeface="Arial"/>
                <a:cs typeface="Arial"/>
                <a:sym typeface="Arial"/>
              </a:rPr>
              <a:t>the key principles of Concept 6 are:</a:t>
            </a:r>
            <a:endParaRPr/>
          </a:p>
          <a:p>
            <a:pPr indent="0" lvl="0" marL="0" marR="0" rtl="0" algn="ctr">
              <a:lnSpc>
                <a:spcPct val="139986"/>
              </a:lnSpc>
              <a:spcBef>
                <a:spcPts val="0"/>
              </a:spcBef>
              <a:spcAft>
                <a:spcPts val="0"/>
              </a:spcAft>
              <a:buNone/>
            </a:pPr>
            <a:r>
              <a:rPr b="1" i="0" lang="en-US" sz="2901" u="none" cap="none" strike="noStrike">
                <a:solidFill>
                  <a:srgbClr val="000000"/>
                </a:solidFill>
                <a:latin typeface="Arial"/>
                <a:ea typeface="Arial"/>
                <a:cs typeface="Arial"/>
                <a:sym typeface="Arial"/>
              </a:rPr>
              <a:t>trust, authority, freedom, equality, </a:t>
            </a:r>
            <a:endParaRPr/>
          </a:p>
          <a:p>
            <a:pPr indent="0" lvl="0" marL="0" marR="0" rtl="0" algn="ctr">
              <a:lnSpc>
                <a:spcPct val="139986"/>
              </a:lnSpc>
              <a:spcBef>
                <a:spcPts val="0"/>
              </a:spcBef>
              <a:spcAft>
                <a:spcPts val="0"/>
              </a:spcAft>
              <a:buNone/>
            </a:pPr>
            <a:r>
              <a:rPr b="1" i="0" lang="en-US" sz="2901" u="none" cap="none" strike="noStrike">
                <a:solidFill>
                  <a:srgbClr val="000000"/>
                </a:solidFill>
                <a:latin typeface="Arial"/>
                <a:ea typeface="Arial"/>
                <a:cs typeface="Arial"/>
                <a:sym typeface="Arial"/>
              </a:rPr>
              <a:t>participation, respect, goodwill,</a:t>
            </a:r>
            <a:endParaRPr/>
          </a:p>
          <a:p>
            <a:pPr indent="0" lvl="0" marL="0" marR="0" rtl="0" algn="ctr">
              <a:lnSpc>
                <a:spcPct val="139986"/>
              </a:lnSpc>
              <a:spcBef>
                <a:spcPts val="0"/>
              </a:spcBef>
              <a:spcAft>
                <a:spcPts val="0"/>
              </a:spcAft>
              <a:buNone/>
            </a:pPr>
            <a:r>
              <a:rPr b="1" i="0" lang="en-US" sz="2901" u="none" cap="none" strike="noStrike">
                <a:solidFill>
                  <a:srgbClr val="000000"/>
                </a:solidFill>
                <a:latin typeface="Arial"/>
                <a:ea typeface="Arial"/>
                <a:cs typeface="Arial"/>
                <a:sym typeface="Arial"/>
              </a:rPr>
              <a:t>listening and open-mindedness</a:t>
            </a:r>
            <a:endParaRPr/>
          </a:p>
        </p:txBody>
      </p:sp>
      <p:sp>
        <p:nvSpPr>
          <p:cNvPr id="155" name="Google Shape;155;p6"/>
          <p:cNvSpPr txBox="1"/>
          <p:nvPr/>
        </p:nvSpPr>
        <p:spPr>
          <a:xfrm>
            <a:off x="434466" y="4481303"/>
            <a:ext cx="16990200" cy="506700"/>
          </a:xfrm>
          <a:prstGeom prst="rect">
            <a:avLst/>
          </a:prstGeom>
          <a:noFill/>
          <a:ln>
            <a:noFill/>
          </a:ln>
        </p:spPr>
        <p:txBody>
          <a:bodyPr anchorCtr="0" anchor="t" bIns="0" lIns="0" spcFirstLastPara="1" rIns="0" wrap="square" tIns="0">
            <a:spAutoFit/>
          </a:bodyPr>
          <a:lstStyle/>
          <a:p>
            <a:pPr indent="0" lvl="0" marL="0" marR="0" rtl="0" algn="ctr">
              <a:lnSpc>
                <a:spcPct val="140048"/>
              </a:lnSpc>
              <a:spcBef>
                <a:spcPts val="0"/>
              </a:spcBef>
              <a:spcAft>
                <a:spcPts val="0"/>
              </a:spcAft>
              <a:buNone/>
            </a:pPr>
            <a:r>
              <a:rPr b="1" i="0" lang="en-US" sz="3291" u="none" cap="none" strike="noStrike">
                <a:solidFill>
                  <a:srgbClr val="000000"/>
                </a:solidFill>
                <a:latin typeface="Arial"/>
                <a:ea typeface="Arial"/>
                <a:cs typeface="Arial"/>
                <a:sym typeface="Arial"/>
              </a:rPr>
              <a:t>In 1984 the conference voted that the concepts, which were developed in </a:t>
            </a:r>
            <a:endParaRPr/>
          </a:p>
        </p:txBody>
      </p:sp>
      <p:sp>
        <p:nvSpPr>
          <p:cNvPr id="156" name="Google Shape;156;p6"/>
          <p:cNvSpPr txBox="1"/>
          <p:nvPr/>
        </p:nvSpPr>
        <p:spPr>
          <a:xfrm>
            <a:off x="145082" y="5329410"/>
            <a:ext cx="18288000" cy="11052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992" u="none" cap="none" strike="noStrike">
                <a:solidFill>
                  <a:srgbClr val="000000"/>
                </a:solidFill>
                <a:latin typeface="Arial"/>
                <a:ea typeface="Arial"/>
                <a:cs typeface="Arial"/>
                <a:sym typeface="Arial"/>
              </a:rPr>
              <a:t>1968, are to be accorded the same stature as the steps and traditions.</a:t>
            </a:r>
            <a:endParaRPr/>
          </a:p>
          <a:p>
            <a:pPr indent="0" lvl="0" marL="0" marR="0" rtl="0" algn="ctr">
              <a:lnSpc>
                <a:spcPct val="140006"/>
              </a:lnSpc>
              <a:spcBef>
                <a:spcPts val="0"/>
              </a:spcBef>
              <a:spcAft>
                <a:spcPts val="0"/>
              </a:spcAft>
              <a:buNone/>
            </a:pPr>
            <a:r>
              <a:rPr b="1" i="0" lang="en-US" sz="2992" u="none" cap="none" strike="noStrike">
                <a:solidFill>
                  <a:srgbClr val="000000"/>
                </a:solidFill>
                <a:latin typeface="Arial"/>
                <a:ea typeface="Arial"/>
                <a:cs typeface="Arial"/>
                <a:sym typeface="Arial"/>
              </a:rPr>
              <a:t>They are part of our legacies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162" name="Google Shape;162;p7"/>
          <p:cNvSpPr txBox="1"/>
          <p:nvPr/>
        </p:nvSpPr>
        <p:spPr>
          <a:xfrm>
            <a:off x="2367156" y="30712"/>
            <a:ext cx="6857393" cy="2282541"/>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6580" u="none" cap="none" strike="noStrike">
                <a:solidFill>
                  <a:srgbClr val="000000"/>
                </a:solidFill>
                <a:latin typeface="Arial"/>
                <a:ea typeface="Arial"/>
                <a:cs typeface="Arial"/>
                <a:sym typeface="Arial"/>
              </a:rPr>
              <a:t>Trustee Nominations</a:t>
            </a:r>
            <a:endParaRPr/>
          </a:p>
        </p:txBody>
      </p:sp>
      <p:sp>
        <p:nvSpPr>
          <p:cNvPr id="163" name="Google Shape;163;p7"/>
          <p:cNvSpPr/>
          <p:nvPr/>
        </p:nvSpPr>
        <p:spPr>
          <a:xfrm>
            <a:off x="11587267" y="7514572"/>
            <a:ext cx="6700743" cy="2772433"/>
          </a:xfrm>
          <a:custGeom>
            <a:rect b="b" l="l" r="r" t="t"/>
            <a:pathLst>
              <a:path extrusionOk="0" h="2772433" w="6700743">
                <a:moveTo>
                  <a:pt x="0" y="0"/>
                </a:moveTo>
                <a:lnTo>
                  <a:pt x="6700743" y="0"/>
                </a:lnTo>
                <a:lnTo>
                  <a:pt x="6700743" y="2772433"/>
                </a:lnTo>
                <a:lnTo>
                  <a:pt x="0" y="2772433"/>
                </a:lnTo>
                <a:lnTo>
                  <a:pt x="0" y="0"/>
                </a:lnTo>
                <a:close/>
              </a:path>
            </a:pathLst>
          </a:custGeom>
          <a:blipFill rotWithShape="1">
            <a:blip r:embed="rId4">
              <a:alphaModFix/>
            </a:blip>
            <a:stretch>
              <a:fillRect b="0" l="0" r="0" t="0"/>
            </a:stretch>
          </a:blipFill>
          <a:ln>
            <a:noFill/>
          </a:ln>
        </p:spPr>
      </p:sp>
      <p:sp>
        <p:nvSpPr>
          <p:cNvPr id="164" name="Google Shape;164;p7"/>
          <p:cNvSpPr/>
          <p:nvPr/>
        </p:nvSpPr>
        <p:spPr>
          <a:xfrm rot="10800000">
            <a:off x="-299626" y="-2611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4">
              <a:alphaModFix/>
            </a:blip>
            <a:stretch>
              <a:fillRect b="0" l="0" r="0" t="0"/>
            </a:stretch>
          </a:blipFill>
          <a:ln>
            <a:noFill/>
          </a:ln>
        </p:spPr>
      </p:sp>
      <p:sp>
        <p:nvSpPr>
          <p:cNvPr id="165" name="Google Shape;165;p7"/>
          <p:cNvSpPr/>
          <p:nvPr/>
        </p:nvSpPr>
        <p:spPr>
          <a:xfrm>
            <a:off x="12753577" y="451030"/>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5">
              <a:alphaModFix/>
            </a:blip>
            <a:stretch>
              <a:fillRect b="0" l="0" r="0" t="0"/>
            </a:stretch>
          </a:blipFill>
          <a:ln>
            <a:noFill/>
          </a:ln>
        </p:spPr>
      </p:sp>
      <p:sp>
        <p:nvSpPr>
          <p:cNvPr id="166" name="Google Shape;166;p7"/>
          <p:cNvSpPr/>
          <p:nvPr/>
        </p:nvSpPr>
        <p:spPr>
          <a:xfrm>
            <a:off x="130328" y="8657100"/>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6">
              <a:alphaModFix/>
            </a:blip>
            <a:stretch>
              <a:fillRect b="0" l="0" r="0" t="0"/>
            </a:stretch>
          </a:blipFill>
          <a:ln>
            <a:noFill/>
          </a:ln>
        </p:spPr>
      </p:sp>
      <p:sp>
        <p:nvSpPr>
          <p:cNvPr id="167" name="Google Shape;167;p7"/>
          <p:cNvSpPr/>
          <p:nvPr/>
        </p:nvSpPr>
        <p:spPr>
          <a:xfrm>
            <a:off x="9757882" y="30707"/>
            <a:ext cx="2658785" cy="2658785"/>
          </a:xfrm>
          <a:custGeom>
            <a:rect b="b" l="l" r="r" t="t"/>
            <a:pathLst>
              <a:path extrusionOk="0" h="2658785" w="2658785">
                <a:moveTo>
                  <a:pt x="0" y="0"/>
                </a:moveTo>
                <a:lnTo>
                  <a:pt x="2658786" y="0"/>
                </a:lnTo>
                <a:lnTo>
                  <a:pt x="2658786" y="2658786"/>
                </a:lnTo>
                <a:lnTo>
                  <a:pt x="0" y="2658786"/>
                </a:lnTo>
                <a:lnTo>
                  <a:pt x="0" y="0"/>
                </a:lnTo>
                <a:close/>
              </a:path>
            </a:pathLst>
          </a:custGeom>
          <a:blipFill rotWithShape="1">
            <a:blip r:embed="rId7">
              <a:alphaModFix/>
            </a:blip>
            <a:stretch>
              <a:fillRect b="0" l="0" r="0" t="0"/>
            </a:stretch>
          </a:blipFill>
          <a:ln>
            <a:noFill/>
          </a:ln>
        </p:spPr>
      </p:sp>
      <p:sp>
        <p:nvSpPr>
          <p:cNvPr id="168" name="Google Shape;168;p7"/>
          <p:cNvSpPr txBox="1"/>
          <p:nvPr/>
        </p:nvSpPr>
        <p:spPr>
          <a:xfrm>
            <a:off x="8265237" y="3102137"/>
            <a:ext cx="10022763" cy="4877285"/>
          </a:xfrm>
          <a:prstGeom prst="rect">
            <a:avLst/>
          </a:prstGeom>
          <a:noFill/>
          <a:ln>
            <a:noFill/>
          </a:ln>
        </p:spPr>
        <p:txBody>
          <a:bodyPr anchorCtr="0" anchor="t" bIns="0" lIns="0" spcFirstLastPara="1" rIns="0" wrap="square" tIns="0">
            <a:spAutoFit/>
          </a:bodyPr>
          <a:lstStyle/>
          <a:p>
            <a:pPr indent="0" lvl="0" marL="0" marR="0" rtl="0" algn="ctr">
              <a:lnSpc>
                <a:spcPct val="140067"/>
              </a:lnSpc>
              <a:spcBef>
                <a:spcPts val="0"/>
              </a:spcBef>
              <a:spcAft>
                <a:spcPts val="0"/>
              </a:spcAft>
              <a:buNone/>
            </a:pPr>
            <a:r>
              <a:rPr b="1" i="0" lang="en-US" sz="1480" u="none" cap="none" strike="noStrike">
                <a:solidFill>
                  <a:srgbClr val="FF3131"/>
                </a:solidFill>
                <a:latin typeface="Arial"/>
                <a:ea typeface="Arial"/>
                <a:cs typeface="Arial"/>
                <a:sym typeface="Arial"/>
              </a:rPr>
              <a:t>Qualifications</a:t>
            </a:r>
            <a:endParaRPr/>
          </a:p>
          <a:p>
            <a:pPr indent="0" lvl="0" marL="0" marR="0" rtl="0" algn="ctr">
              <a:lnSpc>
                <a:spcPct val="140067"/>
              </a:lnSpc>
              <a:spcBef>
                <a:spcPts val="0"/>
              </a:spcBef>
              <a:spcAft>
                <a:spcPts val="0"/>
              </a:spcAft>
              <a:buNone/>
            </a:pPr>
            <a:r>
              <a:t/>
            </a:r>
            <a:endParaRPr b="1" i="0" sz="1480" u="none" cap="none" strike="noStrike">
              <a:solidFill>
                <a:srgbClr val="FF3131"/>
              </a:solidFill>
              <a:latin typeface="Arial"/>
              <a:ea typeface="Arial"/>
              <a:cs typeface="Arial"/>
              <a:sym typeface="Arial"/>
            </a:endParaRPr>
          </a:p>
          <a:p>
            <a:pPr indent="0" lvl="0" marL="0" marR="0" rtl="0" algn="ctr">
              <a:lnSpc>
                <a:spcPct val="140067"/>
              </a:lnSpc>
              <a:spcBef>
                <a:spcPts val="0"/>
              </a:spcBef>
              <a:spcAft>
                <a:spcPts val="0"/>
              </a:spcAft>
              <a:buNone/>
            </a:pPr>
            <a:r>
              <a:t/>
            </a:r>
            <a:endParaRPr b="1" i="0" sz="1480" u="none" cap="none" strike="noStrike">
              <a:solidFill>
                <a:srgbClr val="FF3131"/>
              </a:solidFill>
              <a:latin typeface="Arial"/>
              <a:ea typeface="Arial"/>
              <a:cs typeface="Arial"/>
              <a:sym typeface="Arial"/>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Must be an active member of Al‑Anon and have service experience beyond the</a:t>
            </a:r>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    group level such as a District Representative, Area Delegate, Assembly Officer or Coordinator, or AIS Liaison to the AWSC </a:t>
            </a:r>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Must have ten years of continuous Al‑Anon and/or Alateen membership (Alateen membership does count!) </a:t>
            </a:r>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Must relinquish all Al‑Anon service positions beyond the group level during term of service </a:t>
            </a:r>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Must possess an understanding of the Twelve Traditions and the Twelve Concepts of Service </a:t>
            </a:r>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Must possess a broad view of the policies of Al‑Anon Family Groups </a:t>
            </a:r>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Cannot be an Al‑Anon member who has ever been a member of A.A.</a:t>
            </a:r>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Delegates must wait two full years after their term ends in December before applying. This ensures Delegates on Committees on Trustees reviewing applications have not served at Conference with applicants.</a:t>
            </a:r>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Must be eligible to become an Al‑Anon Member Involved in Alateen Service (AMIAS)</a:t>
            </a:r>
            <a:endParaRPr/>
          </a:p>
          <a:p>
            <a:pPr indent="0" lvl="0" marL="0" marR="0" rtl="0" algn="ctr">
              <a:lnSpc>
                <a:spcPct val="140067"/>
              </a:lnSpc>
              <a:spcBef>
                <a:spcPts val="0"/>
              </a:spcBef>
              <a:spcAft>
                <a:spcPts val="0"/>
              </a:spcAft>
              <a:buNone/>
            </a:pPr>
            <a:r>
              <a:rPr b="1" i="0" lang="en-US" sz="1480" u="none" cap="none" strike="noStrike">
                <a:solidFill>
                  <a:srgbClr val="000000"/>
                </a:solidFill>
                <a:latin typeface="Arial"/>
                <a:ea typeface="Arial"/>
                <a:cs typeface="Arial"/>
                <a:sym typeface="Arial"/>
              </a:rPr>
              <a:t>Regional Trustees must reside within the Region from which they are nominated and be selected by their Area process</a:t>
            </a:r>
            <a:endParaRPr/>
          </a:p>
          <a:p>
            <a:pPr indent="0" lvl="0" marL="0" marR="0" rtl="0" algn="ctr">
              <a:lnSpc>
                <a:spcPct val="140067"/>
              </a:lnSpc>
              <a:spcBef>
                <a:spcPts val="0"/>
              </a:spcBef>
              <a:spcAft>
                <a:spcPts val="0"/>
              </a:spcAft>
              <a:buNone/>
            </a:pPr>
            <a:r>
              <a:t/>
            </a:r>
            <a:endParaRPr b="1" i="0" sz="1480" u="none" cap="none" strike="noStrike">
              <a:solidFill>
                <a:srgbClr val="000000"/>
              </a:solidFill>
              <a:latin typeface="Arial"/>
              <a:ea typeface="Arial"/>
              <a:cs typeface="Arial"/>
              <a:sym typeface="Arial"/>
            </a:endParaRPr>
          </a:p>
        </p:txBody>
      </p:sp>
      <p:sp>
        <p:nvSpPr>
          <p:cNvPr id="169" name="Google Shape;169;p7"/>
          <p:cNvSpPr txBox="1"/>
          <p:nvPr/>
        </p:nvSpPr>
        <p:spPr>
          <a:xfrm>
            <a:off x="428605" y="2386341"/>
            <a:ext cx="7594141" cy="7706198"/>
          </a:xfrm>
          <a:prstGeom prst="rect">
            <a:avLst/>
          </a:prstGeom>
          <a:noFill/>
          <a:ln>
            <a:noFill/>
          </a:ln>
        </p:spPr>
        <p:txBody>
          <a:bodyPr anchorCtr="0" anchor="t" bIns="0" lIns="0" spcFirstLastPara="1" rIns="0" wrap="square" tIns="0">
            <a:spAutoFit/>
          </a:bodyPr>
          <a:lstStyle/>
          <a:p>
            <a:pPr indent="0" lvl="0" marL="0" marR="0" rtl="0" algn="ctr">
              <a:lnSpc>
                <a:spcPct val="139972"/>
              </a:lnSpc>
              <a:spcBef>
                <a:spcPts val="0"/>
              </a:spcBef>
              <a:spcAft>
                <a:spcPts val="0"/>
              </a:spcAft>
              <a:buNone/>
            </a:pPr>
            <a:r>
              <a:rPr b="1" i="0" lang="en-US" sz="1481" u="none" cap="none" strike="noStrike">
                <a:solidFill>
                  <a:srgbClr val="FF3131"/>
                </a:solidFill>
                <a:latin typeface="Arial"/>
                <a:ea typeface="Arial"/>
                <a:cs typeface="Arial"/>
                <a:sym typeface="Arial"/>
              </a:rPr>
              <a:t>Duties</a:t>
            </a:r>
            <a:endParaRPr/>
          </a:p>
          <a:p>
            <a:pPr indent="0" lvl="0" marL="0" marR="0" rtl="0" algn="ctr">
              <a:lnSpc>
                <a:spcPct val="139972"/>
              </a:lnSpc>
              <a:spcBef>
                <a:spcPts val="0"/>
              </a:spcBef>
              <a:spcAft>
                <a:spcPts val="0"/>
              </a:spcAft>
              <a:buNone/>
            </a:pPr>
            <a:r>
              <a:t/>
            </a:r>
            <a:endParaRPr b="1" i="0" sz="1481" u="none" cap="none" strike="noStrike">
              <a:solidFill>
                <a:srgbClr val="FF3131"/>
              </a:solidFill>
              <a:latin typeface="Arial"/>
              <a:ea typeface="Arial"/>
              <a:cs typeface="Arial"/>
              <a:sym typeface="Arial"/>
            </a:endParaRPr>
          </a:p>
          <a:p>
            <a:pPr indent="0" lvl="0" marL="0" marR="0" rtl="0" algn="ctr">
              <a:lnSpc>
                <a:spcPct val="139972"/>
              </a:lnSpc>
              <a:spcBef>
                <a:spcPts val="0"/>
              </a:spcBef>
              <a:spcAft>
                <a:spcPts val="0"/>
              </a:spcAft>
              <a:buNone/>
            </a:pPr>
            <a:r>
              <a:t/>
            </a:r>
            <a:endParaRPr b="1" i="0" sz="1481" u="none" cap="none" strike="noStrike">
              <a:solidFill>
                <a:srgbClr val="FF3131"/>
              </a:solidFill>
              <a:latin typeface="Arial"/>
              <a:ea typeface="Arial"/>
              <a:cs typeface="Arial"/>
              <a:sym typeface="Arial"/>
            </a:endParaRPr>
          </a:p>
          <a:p>
            <a:pPr indent="0" lvl="0" marL="0" marR="0" rtl="0" algn="ctr">
              <a:lnSpc>
                <a:spcPct val="139972"/>
              </a:lnSpc>
              <a:spcBef>
                <a:spcPts val="0"/>
              </a:spcBef>
              <a:spcAft>
                <a:spcPts val="0"/>
              </a:spcAft>
              <a:buNone/>
            </a:pPr>
            <a:r>
              <a:rPr b="1" i="0" lang="en-US" sz="1481" u="none" cap="none" strike="noStrike">
                <a:solidFill>
                  <a:srgbClr val="000000"/>
                </a:solidFill>
                <a:latin typeface="Arial"/>
                <a:ea typeface="Arial"/>
                <a:cs typeface="Arial"/>
                <a:sym typeface="Arial"/>
              </a:rPr>
              <a:t>Trustees are the guarantors of prudent management of the World Service Office and the Canadian Service Office</a:t>
            </a:r>
            <a:endParaRPr/>
          </a:p>
          <a:p>
            <a:pPr indent="0" lvl="0" marL="0" marR="0" rtl="0" algn="ctr">
              <a:lnSpc>
                <a:spcPct val="139972"/>
              </a:lnSpc>
              <a:spcBef>
                <a:spcPts val="0"/>
              </a:spcBef>
              <a:spcAft>
                <a:spcPts val="0"/>
              </a:spcAft>
              <a:buNone/>
            </a:pPr>
            <a:r>
              <a:t/>
            </a:r>
            <a:endParaRPr b="1" i="0" sz="1481" u="none" cap="none" strike="noStrike">
              <a:solidFill>
                <a:srgbClr val="000000"/>
              </a:solidFill>
              <a:latin typeface="Arial"/>
              <a:ea typeface="Arial"/>
              <a:cs typeface="Arial"/>
              <a:sym typeface="Arial"/>
            </a:endParaRPr>
          </a:p>
          <a:p>
            <a:pPr indent="0" lvl="0" marL="0" marR="0" rtl="0" algn="ctr">
              <a:lnSpc>
                <a:spcPct val="139972"/>
              </a:lnSpc>
              <a:spcBef>
                <a:spcPts val="0"/>
              </a:spcBef>
              <a:spcAft>
                <a:spcPts val="0"/>
              </a:spcAft>
              <a:buNone/>
            </a:pPr>
            <a:r>
              <a:rPr b="1" i="0" lang="en-US" sz="1481" u="none" cap="none" strike="noStrike">
                <a:solidFill>
                  <a:srgbClr val="000000"/>
                </a:solidFill>
                <a:latin typeface="Arial"/>
                <a:ea typeface="Arial"/>
                <a:cs typeface="Arial"/>
                <a:sym typeface="Arial"/>
              </a:rPr>
              <a:t>Trustees have authority under law to manage the business of Al‑Anon Family Group Headquarters, Inc. and Al‑Anon Family Group Headquarters (Canada) Inc. </a:t>
            </a:r>
            <a:endParaRPr/>
          </a:p>
          <a:p>
            <a:pPr indent="0" lvl="0" marL="0" marR="0" rtl="0" algn="ctr">
              <a:lnSpc>
                <a:spcPct val="139972"/>
              </a:lnSpc>
              <a:spcBef>
                <a:spcPts val="0"/>
              </a:spcBef>
              <a:spcAft>
                <a:spcPts val="0"/>
              </a:spcAft>
              <a:buNone/>
            </a:pPr>
            <a:r>
              <a:t/>
            </a:r>
            <a:endParaRPr b="1" i="0" sz="1481" u="none" cap="none" strike="noStrike">
              <a:solidFill>
                <a:srgbClr val="000000"/>
              </a:solidFill>
              <a:latin typeface="Arial"/>
              <a:ea typeface="Arial"/>
              <a:cs typeface="Arial"/>
              <a:sym typeface="Arial"/>
            </a:endParaRPr>
          </a:p>
          <a:p>
            <a:pPr indent="0" lvl="0" marL="0" marR="0" rtl="0" algn="ctr">
              <a:lnSpc>
                <a:spcPct val="139972"/>
              </a:lnSpc>
              <a:spcBef>
                <a:spcPts val="0"/>
              </a:spcBef>
              <a:spcAft>
                <a:spcPts val="0"/>
              </a:spcAft>
              <a:buNone/>
            </a:pPr>
            <a:r>
              <a:rPr b="1" i="0" lang="en-US" sz="1481" u="none" cap="none" strike="noStrike">
                <a:solidFill>
                  <a:srgbClr val="000000"/>
                </a:solidFill>
                <a:latin typeface="Arial"/>
                <a:ea typeface="Arial"/>
                <a:cs typeface="Arial"/>
                <a:sym typeface="Arial"/>
              </a:rPr>
              <a:t>Trustees hire the Executive Director and Director of Finance &amp; Operations</a:t>
            </a:r>
            <a:endParaRPr/>
          </a:p>
          <a:p>
            <a:pPr indent="0" lvl="0" marL="0" marR="0" rtl="0" algn="ctr">
              <a:lnSpc>
                <a:spcPct val="139972"/>
              </a:lnSpc>
              <a:spcBef>
                <a:spcPts val="0"/>
              </a:spcBef>
              <a:spcAft>
                <a:spcPts val="0"/>
              </a:spcAft>
              <a:buNone/>
            </a:pPr>
            <a:r>
              <a:t/>
            </a:r>
            <a:endParaRPr b="1" i="0" sz="1481" u="none" cap="none" strike="noStrike">
              <a:solidFill>
                <a:srgbClr val="000000"/>
              </a:solidFill>
              <a:latin typeface="Arial"/>
              <a:ea typeface="Arial"/>
              <a:cs typeface="Arial"/>
              <a:sym typeface="Arial"/>
            </a:endParaRPr>
          </a:p>
          <a:p>
            <a:pPr indent="0" lvl="0" marL="0" marR="0" rtl="0" algn="ctr">
              <a:lnSpc>
                <a:spcPct val="139972"/>
              </a:lnSpc>
              <a:spcBef>
                <a:spcPts val="0"/>
              </a:spcBef>
              <a:spcAft>
                <a:spcPts val="0"/>
              </a:spcAft>
              <a:buNone/>
            </a:pPr>
            <a:r>
              <a:rPr b="1" i="0" lang="en-US" sz="1481" u="none" cap="none" strike="noStrike">
                <a:solidFill>
                  <a:srgbClr val="000000"/>
                </a:solidFill>
                <a:latin typeface="Arial"/>
                <a:ea typeface="Arial"/>
                <a:cs typeface="Arial"/>
                <a:sym typeface="Arial"/>
              </a:rPr>
              <a:t>Trustees are voting members of WSC and serve on or chair WSO Committees</a:t>
            </a:r>
            <a:endParaRPr/>
          </a:p>
          <a:p>
            <a:pPr indent="0" lvl="0" marL="0" marR="0" rtl="0" algn="ctr">
              <a:lnSpc>
                <a:spcPct val="139972"/>
              </a:lnSpc>
              <a:spcBef>
                <a:spcPts val="0"/>
              </a:spcBef>
              <a:spcAft>
                <a:spcPts val="0"/>
              </a:spcAft>
              <a:buNone/>
            </a:pPr>
            <a:r>
              <a:t/>
            </a:r>
            <a:endParaRPr b="1" i="0" sz="1481" u="none" cap="none" strike="noStrike">
              <a:solidFill>
                <a:srgbClr val="000000"/>
              </a:solidFill>
              <a:latin typeface="Arial"/>
              <a:ea typeface="Arial"/>
              <a:cs typeface="Arial"/>
              <a:sym typeface="Arial"/>
            </a:endParaRPr>
          </a:p>
          <a:p>
            <a:pPr indent="0" lvl="0" marL="0" marR="0" rtl="0" algn="ctr">
              <a:lnSpc>
                <a:spcPct val="139972"/>
              </a:lnSpc>
              <a:spcBef>
                <a:spcPts val="0"/>
              </a:spcBef>
              <a:spcAft>
                <a:spcPts val="0"/>
              </a:spcAft>
              <a:buNone/>
            </a:pPr>
            <a:r>
              <a:rPr b="1" i="0" lang="en-US" sz="1481" u="none" cap="none" strike="noStrike">
                <a:solidFill>
                  <a:srgbClr val="000000"/>
                </a:solidFill>
                <a:latin typeface="Arial"/>
                <a:ea typeface="Arial"/>
                <a:cs typeface="Arial"/>
                <a:sym typeface="Arial"/>
              </a:rPr>
              <a:t>Trustees serve as the guardians of Al‑Anon’s Twelve Traditions, its Twelve Concepts of Service, and the “Al‑Anon World Service Conference Charter”</a:t>
            </a:r>
            <a:endParaRPr/>
          </a:p>
          <a:p>
            <a:pPr indent="0" lvl="0" marL="0" marR="0" rtl="0" algn="ctr">
              <a:lnSpc>
                <a:spcPct val="139972"/>
              </a:lnSpc>
              <a:spcBef>
                <a:spcPts val="0"/>
              </a:spcBef>
              <a:spcAft>
                <a:spcPts val="0"/>
              </a:spcAft>
              <a:buNone/>
            </a:pPr>
            <a:r>
              <a:t/>
            </a:r>
            <a:endParaRPr b="1" i="0" sz="1481" u="none" cap="none" strike="noStrike">
              <a:solidFill>
                <a:srgbClr val="000000"/>
              </a:solidFill>
              <a:latin typeface="Arial"/>
              <a:ea typeface="Arial"/>
              <a:cs typeface="Arial"/>
              <a:sym typeface="Arial"/>
            </a:endParaRPr>
          </a:p>
          <a:p>
            <a:pPr indent="0" lvl="0" marL="0" marR="0" rtl="0" algn="ctr">
              <a:lnSpc>
                <a:spcPct val="139972"/>
              </a:lnSpc>
              <a:spcBef>
                <a:spcPts val="0"/>
              </a:spcBef>
              <a:spcAft>
                <a:spcPts val="0"/>
              </a:spcAft>
              <a:buNone/>
            </a:pPr>
            <a:r>
              <a:rPr b="1" i="0" lang="en-US" sz="1481" u="none" cap="none" strike="noStrike">
                <a:solidFill>
                  <a:srgbClr val="FF3131"/>
                </a:solidFill>
                <a:latin typeface="Arial"/>
                <a:ea typeface="Arial"/>
                <a:cs typeface="Arial"/>
                <a:sym typeface="Arial"/>
              </a:rPr>
              <a:t>Role Description</a:t>
            </a:r>
            <a:endParaRPr/>
          </a:p>
          <a:p>
            <a:pPr indent="0" lvl="0" marL="0" marR="0" rtl="0" algn="ctr">
              <a:lnSpc>
                <a:spcPct val="139972"/>
              </a:lnSpc>
              <a:spcBef>
                <a:spcPts val="0"/>
              </a:spcBef>
              <a:spcAft>
                <a:spcPts val="0"/>
              </a:spcAft>
              <a:buNone/>
            </a:pPr>
            <a:r>
              <a:t/>
            </a:r>
            <a:endParaRPr b="1" i="0" sz="1481" u="none" cap="none" strike="noStrike">
              <a:solidFill>
                <a:srgbClr val="FF3131"/>
              </a:solidFill>
              <a:latin typeface="Arial"/>
              <a:ea typeface="Arial"/>
              <a:cs typeface="Arial"/>
              <a:sym typeface="Arial"/>
            </a:endParaRPr>
          </a:p>
          <a:p>
            <a:pPr indent="0" lvl="0" marL="0" marR="0" rtl="0" algn="ctr">
              <a:lnSpc>
                <a:spcPct val="139972"/>
              </a:lnSpc>
              <a:spcBef>
                <a:spcPts val="0"/>
              </a:spcBef>
              <a:spcAft>
                <a:spcPts val="0"/>
              </a:spcAft>
              <a:buNone/>
            </a:pPr>
            <a:r>
              <a:rPr b="1" i="0" lang="en-US" sz="1481" u="none" cap="none" strike="noStrike">
                <a:solidFill>
                  <a:srgbClr val="000000"/>
                </a:solidFill>
                <a:latin typeface="Arial"/>
                <a:ea typeface="Arial"/>
                <a:cs typeface="Arial"/>
                <a:sym typeface="Arial"/>
              </a:rPr>
              <a:t> Responsible for all Al‑Anon’s service activities, as well as for Al‑Anon’s worldwide public relations. Expected to spearhead the formulation of Al‑Anon policy and its proper execution. Active guardians of Al‑Anon’s Twelve Traditions. Has ultimate responsibility for the preservation and prudent management of all Al‑Anon Family Group Headquarters, Inc. (AFG, Inc.) financial assets. – Concept Six (2022‑2025 Al‑Anon/Alateen Service Manual [P‑24/27])</a:t>
            </a:r>
            <a:endParaRPr/>
          </a:p>
          <a:p>
            <a:pPr indent="0" lvl="0" marL="0" marR="0" rtl="0" algn="ctr">
              <a:lnSpc>
                <a:spcPct val="139972"/>
              </a:lnSpc>
              <a:spcBef>
                <a:spcPts val="0"/>
              </a:spcBef>
              <a:spcAft>
                <a:spcPts val="0"/>
              </a:spcAft>
              <a:buNone/>
            </a:pPr>
            <a:r>
              <a:t/>
            </a:r>
            <a:endParaRPr b="1" i="0" sz="1481"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175" name="Google Shape;175;p8"/>
          <p:cNvSpPr/>
          <p:nvPr/>
        </p:nvSpPr>
        <p:spPr>
          <a:xfrm rot="10800000">
            <a:off x="-1144101" y="-35751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4">
              <a:alphaModFix/>
            </a:blip>
            <a:stretch>
              <a:fillRect b="0" l="0" r="0" t="0"/>
            </a:stretch>
          </a:blipFill>
          <a:ln>
            <a:noFill/>
          </a:ln>
        </p:spPr>
      </p:sp>
      <p:sp>
        <p:nvSpPr>
          <p:cNvPr id="176" name="Google Shape;176;p8"/>
          <p:cNvSpPr/>
          <p:nvPr/>
        </p:nvSpPr>
        <p:spPr>
          <a:xfrm>
            <a:off x="14151802" y="451030"/>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5">
              <a:alphaModFix/>
            </a:blip>
            <a:stretch>
              <a:fillRect b="0" l="0" r="0" t="0"/>
            </a:stretch>
          </a:blipFill>
          <a:ln>
            <a:noFill/>
          </a:ln>
        </p:spPr>
      </p:sp>
      <p:sp>
        <p:nvSpPr>
          <p:cNvPr id="177" name="Google Shape;177;p8"/>
          <p:cNvSpPr/>
          <p:nvPr/>
        </p:nvSpPr>
        <p:spPr>
          <a:xfrm>
            <a:off x="804478" y="9258300"/>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6">
              <a:alphaModFix/>
            </a:blip>
            <a:stretch>
              <a:fillRect b="0" l="0" r="0" t="0"/>
            </a:stretch>
          </a:blipFill>
          <a:ln>
            <a:noFill/>
          </a:ln>
        </p:spPr>
      </p:sp>
      <p:sp>
        <p:nvSpPr>
          <p:cNvPr id="178" name="Google Shape;178;p8"/>
          <p:cNvSpPr/>
          <p:nvPr/>
        </p:nvSpPr>
        <p:spPr>
          <a:xfrm>
            <a:off x="484769" y="2414916"/>
            <a:ext cx="5511517" cy="7607339"/>
          </a:xfrm>
          <a:custGeom>
            <a:rect b="b" l="l" r="r" t="t"/>
            <a:pathLst>
              <a:path extrusionOk="0" h="7607339" w="5511517">
                <a:moveTo>
                  <a:pt x="0" y="0"/>
                </a:moveTo>
                <a:lnTo>
                  <a:pt x="5511518" y="0"/>
                </a:lnTo>
                <a:lnTo>
                  <a:pt x="5511518" y="7607339"/>
                </a:lnTo>
                <a:lnTo>
                  <a:pt x="0" y="7607339"/>
                </a:lnTo>
                <a:lnTo>
                  <a:pt x="0" y="0"/>
                </a:lnTo>
                <a:close/>
              </a:path>
            </a:pathLst>
          </a:custGeom>
          <a:blipFill rotWithShape="1">
            <a:blip r:embed="rId7">
              <a:alphaModFix/>
            </a:blip>
            <a:stretch>
              <a:fillRect b="0" l="0" r="0" t="0"/>
            </a:stretch>
          </a:blipFill>
          <a:ln>
            <a:noFill/>
          </a:ln>
        </p:spPr>
      </p:sp>
      <p:sp>
        <p:nvSpPr>
          <p:cNvPr id="179" name="Google Shape;179;p8"/>
          <p:cNvSpPr txBox="1"/>
          <p:nvPr/>
        </p:nvSpPr>
        <p:spPr>
          <a:xfrm>
            <a:off x="5996287" y="2348241"/>
            <a:ext cx="8155500" cy="6911700"/>
          </a:xfrm>
          <a:prstGeom prst="rect">
            <a:avLst/>
          </a:prstGeom>
          <a:noFill/>
          <a:ln>
            <a:noFill/>
          </a:ln>
        </p:spPr>
        <p:txBody>
          <a:bodyPr anchorCtr="0" anchor="t" bIns="0" lIns="0" spcFirstLastPara="1" rIns="0" wrap="square" tIns="0">
            <a:spAutoFit/>
          </a:bodyPr>
          <a:lstStyle/>
          <a:p>
            <a:pPr indent="0" lvl="0" marL="0" marR="0" rtl="0" algn="ctr">
              <a:lnSpc>
                <a:spcPct val="243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12"/>
              </a:lnSpc>
              <a:spcBef>
                <a:spcPts val="0"/>
              </a:spcBef>
              <a:spcAft>
                <a:spcPts val="0"/>
              </a:spcAft>
              <a:buNone/>
            </a:pPr>
            <a:r>
              <a:rPr b="1" i="0" lang="en-US" sz="3124" u="none" cap="none" strike="noStrike">
                <a:solidFill>
                  <a:srgbClr val="FF3131"/>
                </a:solidFill>
                <a:latin typeface="Public Sans"/>
                <a:ea typeface="Public Sans"/>
                <a:cs typeface="Public Sans"/>
                <a:sym typeface="Public Sans"/>
              </a:rPr>
              <a:t>Proposed Application</a:t>
            </a:r>
            <a:endParaRPr/>
          </a:p>
          <a:p>
            <a:pPr indent="0" lvl="0" marL="0" marR="0" rtl="0" algn="ctr">
              <a:lnSpc>
                <a:spcPct val="140014"/>
              </a:lnSpc>
              <a:spcBef>
                <a:spcPts val="0"/>
              </a:spcBef>
              <a:spcAft>
                <a:spcPts val="0"/>
              </a:spcAft>
              <a:buNone/>
            </a:pPr>
            <a:r>
              <a:rPr b="1" i="0" lang="en-US" sz="2724" u="none" cap="none" strike="noStrike">
                <a:solidFill>
                  <a:srgbClr val="FF3131"/>
                </a:solidFill>
                <a:latin typeface="Public Sans"/>
                <a:ea typeface="Public Sans"/>
                <a:cs typeface="Public Sans"/>
                <a:sym typeface="Public Sans"/>
              </a:rPr>
              <a:t>Process</a:t>
            </a:r>
            <a:endParaRPr/>
          </a:p>
          <a:p>
            <a:pPr indent="0" lvl="0" marL="0" marR="0" rtl="0" algn="ctr">
              <a:lnSpc>
                <a:spcPct val="160572"/>
              </a:lnSpc>
              <a:spcBef>
                <a:spcPts val="0"/>
              </a:spcBef>
              <a:spcAft>
                <a:spcPts val="0"/>
              </a:spcAft>
              <a:buNone/>
            </a:pPr>
            <a:r>
              <a:t/>
            </a:r>
            <a:endParaRPr b="1" i="0" sz="2724" u="none" cap="none" strike="noStrike">
              <a:solidFill>
                <a:srgbClr val="FF3131"/>
              </a:solidFill>
              <a:latin typeface="Public Sans"/>
              <a:ea typeface="Public Sans"/>
              <a:cs typeface="Public Sans"/>
              <a:sym typeface="Public Sans"/>
            </a:endParaRPr>
          </a:p>
          <a:p>
            <a:pPr indent="0" lvl="0" marL="0" marR="0" rtl="0" algn="ctr">
              <a:lnSpc>
                <a:spcPct val="140013"/>
              </a:lnSpc>
              <a:spcBef>
                <a:spcPts val="0"/>
              </a:spcBef>
              <a:spcAft>
                <a:spcPts val="0"/>
              </a:spcAft>
              <a:buNone/>
            </a:pPr>
            <a:r>
              <a:rPr b="1" i="0" lang="en-US" sz="2924" u="none" cap="none" strike="noStrike">
                <a:solidFill>
                  <a:srgbClr val="FF3131"/>
                </a:solidFill>
                <a:latin typeface="Public Sans"/>
                <a:ea typeface="Public Sans"/>
                <a:cs typeface="Public Sans"/>
                <a:sym typeface="Public Sans"/>
              </a:rPr>
              <a:t>*Conference committee will incorporate </a:t>
            </a:r>
            <a:endParaRPr/>
          </a:p>
          <a:p>
            <a:pPr indent="0" lvl="0" marL="0" marR="0" rtl="0" algn="ctr">
              <a:lnSpc>
                <a:spcPct val="140012"/>
              </a:lnSpc>
              <a:spcBef>
                <a:spcPts val="0"/>
              </a:spcBef>
              <a:spcAft>
                <a:spcPts val="0"/>
              </a:spcAft>
              <a:buNone/>
            </a:pPr>
            <a:r>
              <a:rPr b="1" i="0" lang="en-US" sz="3124" u="none" cap="none" strike="noStrike">
                <a:solidFill>
                  <a:srgbClr val="FF3131"/>
                </a:solidFill>
                <a:latin typeface="Public Sans"/>
                <a:ea typeface="Public Sans"/>
                <a:cs typeface="Public Sans"/>
                <a:sym typeface="Public Sans"/>
              </a:rPr>
              <a:t>Regional perspectives and work together</a:t>
            </a:r>
            <a:endParaRPr/>
          </a:p>
          <a:p>
            <a:pPr indent="0" lvl="0" marL="0" marR="0" rtl="0" algn="ctr">
              <a:lnSpc>
                <a:spcPct val="140013"/>
              </a:lnSpc>
              <a:spcBef>
                <a:spcPts val="0"/>
              </a:spcBef>
              <a:spcAft>
                <a:spcPts val="0"/>
              </a:spcAft>
              <a:buNone/>
            </a:pPr>
            <a:r>
              <a:rPr b="1" i="0" lang="en-US" sz="2924" u="none" cap="none" strike="noStrike">
                <a:solidFill>
                  <a:srgbClr val="FF3131"/>
                </a:solidFill>
                <a:latin typeface="Public Sans"/>
                <a:ea typeface="Public Sans"/>
                <a:cs typeface="Public Sans"/>
                <a:sym typeface="Public Sans"/>
              </a:rPr>
              <a:t>*Areas will need to </a:t>
            </a:r>
            <a:r>
              <a:rPr b="1" lang="en-US" sz="2924">
                <a:solidFill>
                  <a:srgbClr val="FF3131"/>
                </a:solidFill>
                <a:latin typeface="Public Sans"/>
                <a:ea typeface="Public Sans"/>
                <a:cs typeface="Public Sans"/>
                <a:sym typeface="Public Sans"/>
              </a:rPr>
              <a:t>develop</a:t>
            </a:r>
            <a:r>
              <a:rPr b="1" i="0" lang="en-US" sz="2924" u="none" cap="none" strike="noStrike">
                <a:solidFill>
                  <a:srgbClr val="FF3131"/>
                </a:solidFill>
                <a:latin typeface="Public Sans"/>
                <a:ea typeface="Public Sans"/>
                <a:cs typeface="Public Sans"/>
                <a:sym typeface="Public Sans"/>
              </a:rPr>
              <a:t> a vetting system to nominate candidates if not already in place</a:t>
            </a:r>
            <a:endParaRPr/>
          </a:p>
          <a:p>
            <a:pPr indent="0" lvl="0" marL="0" marR="0" rtl="0" algn="ctr">
              <a:lnSpc>
                <a:spcPct val="140013"/>
              </a:lnSpc>
              <a:spcBef>
                <a:spcPts val="0"/>
              </a:spcBef>
              <a:spcAft>
                <a:spcPts val="0"/>
              </a:spcAft>
              <a:buNone/>
            </a:pPr>
            <a:r>
              <a:rPr b="1" i="0" lang="en-US" sz="2924" u="none" cap="none" strike="noStrike">
                <a:solidFill>
                  <a:srgbClr val="FF3131"/>
                </a:solidFill>
                <a:latin typeface="Public Sans"/>
                <a:ea typeface="Public Sans"/>
                <a:cs typeface="Public Sans"/>
                <a:sym typeface="Public Sans"/>
              </a:rPr>
              <a:t>*All nominations will go through CCT (WSO) only-no regional committees</a:t>
            </a:r>
            <a:endParaRPr/>
          </a:p>
          <a:p>
            <a:pPr indent="0" lvl="0" marL="0" marR="0" rtl="0" algn="ctr">
              <a:lnSpc>
                <a:spcPct val="140012"/>
              </a:lnSpc>
              <a:spcBef>
                <a:spcPts val="0"/>
              </a:spcBef>
              <a:spcAft>
                <a:spcPts val="0"/>
              </a:spcAft>
              <a:buNone/>
            </a:pPr>
            <a:r>
              <a:rPr b="1" i="0" lang="en-US" sz="3124" u="none" cap="none" strike="noStrike">
                <a:solidFill>
                  <a:srgbClr val="FF3131"/>
                </a:solidFill>
                <a:latin typeface="Public Sans"/>
                <a:ea typeface="Public Sans"/>
                <a:cs typeface="Public Sans"/>
                <a:sym typeface="Public Sans"/>
              </a:rPr>
              <a:t>*CLT in 2026 will revisit options</a:t>
            </a:r>
            <a:endParaRPr/>
          </a:p>
        </p:txBody>
      </p:sp>
      <p:sp>
        <p:nvSpPr>
          <p:cNvPr id="180" name="Google Shape;180;p8"/>
          <p:cNvSpPr txBox="1"/>
          <p:nvPr/>
        </p:nvSpPr>
        <p:spPr>
          <a:xfrm>
            <a:off x="2342241" y="891263"/>
            <a:ext cx="11206318" cy="85426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992" u="none" cap="none" strike="noStrike">
                <a:solidFill>
                  <a:srgbClr val="000000"/>
                </a:solidFill>
                <a:latin typeface="Arial"/>
                <a:ea typeface="Arial"/>
                <a:cs typeface="Arial"/>
                <a:sym typeface="Arial"/>
              </a:rPr>
              <a:t>Election Process for Trustees</a:t>
            </a:r>
            <a:endParaRPr/>
          </a:p>
        </p:txBody>
      </p:sp>
      <p:sp>
        <p:nvSpPr>
          <p:cNvPr id="181" name="Google Shape;181;p8"/>
          <p:cNvSpPr txBox="1"/>
          <p:nvPr/>
        </p:nvSpPr>
        <p:spPr>
          <a:xfrm>
            <a:off x="14813407" y="8162538"/>
            <a:ext cx="3059400" cy="8097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b="1" lang="en-US" sz="2192"/>
              <a:t>ALNWFL</a:t>
            </a:r>
            <a:r>
              <a:rPr b="1" i="0" lang="en-US" sz="2192" u="none" cap="none" strike="noStrike">
                <a:solidFill>
                  <a:srgbClr val="000000"/>
                </a:solidFill>
                <a:latin typeface="Arial"/>
                <a:ea typeface="Arial"/>
                <a:cs typeface="Arial"/>
                <a:sym typeface="Arial"/>
              </a:rPr>
              <a:t> currently has</a:t>
            </a:r>
            <a:endParaRPr/>
          </a:p>
          <a:p>
            <a:pPr indent="0" lvl="0" marL="0" marR="0" rtl="0" algn="ctr">
              <a:lnSpc>
                <a:spcPct val="140009"/>
              </a:lnSpc>
              <a:spcBef>
                <a:spcPts val="0"/>
              </a:spcBef>
              <a:spcAft>
                <a:spcPts val="0"/>
              </a:spcAft>
              <a:buNone/>
            </a:pPr>
            <a:r>
              <a:rPr b="1" i="0" lang="en-US" sz="2192" u="none" cap="none" strike="noStrike">
                <a:solidFill>
                  <a:srgbClr val="000000"/>
                </a:solidFill>
                <a:latin typeface="Arial"/>
                <a:ea typeface="Arial"/>
                <a:cs typeface="Arial"/>
                <a:sym typeface="Arial"/>
              </a:rPr>
              <a:t> no regional trustee</a:t>
            </a:r>
            <a:endParaRPr/>
          </a:p>
        </p:txBody>
      </p:sp>
      <p:sp>
        <p:nvSpPr>
          <p:cNvPr id="182" name="Google Shape;182;p8"/>
          <p:cNvSpPr txBox="1"/>
          <p:nvPr/>
        </p:nvSpPr>
        <p:spPr>
          <a:xfrm>
            <a:off x="237457" y="161693"/>
            <a:ext cx="5758830"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trustee nominations cont:</a:t>
            </a:r>
            <a:endParaRPr/>
          </a:p>
        </p:txBody>
      </p:sp>
      <p:pic>
        <p:nvPicPr>
          <p:cNvPr id="183" name="Google Shape;183;p8"/>
          <p:cNvPicPr preferRelativeResize="0"/>
          <p:nvPr/>
        </p:nvPicPr>
        <p:blipFill>
          <a:blip r:embed="rId8">
            <a:alphaModFix/>
          </a:blip>
          <a:stretch>
            <a:fillRect/>
          </a:stretch>
        </p:blipFill>
        <p:spPr>
          <a:xfrm>
            <a:off x="14508925" y="2613650"/>
            <a:ext cx="3668275" cy="505969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C6AA9"/>
        </a:solidFill>
      </p:bgPr>
    </p:bg>
    <p:spTree>
      <p:nvGrpSpPr>
        <p:cNvPr id="187" name="Shape 187"/>
        <p:cNvGrpSpPr/>
        <p:nvPr/>
      </p:nvGrpSpPr>
      <p:grpSpPr>
        <a:xfrm>
          <a:off x="0" y="0"/>
          <a:ext cx="0" cy="0"/>
          <a:chOff x="0" y="0"/>
          <a:chExt cx="0" cy="0"/>
        </a:xfrm>
      </p:grpSpPr>
      <p:grpSp>
        <p:nvGrpSpPr>
          <p:cNvPr id="188" name="Google Shape;188;p9"/>
          <p:cNvGrpSpPr/>
          <p:nvPr/>
        </p:nvGrpSpPr>
        <p:grpSpPr>
          <a:xfrm>
            <a:off x="0" y="1112405"/>
            <a:ext cx="400214" cy="3266926"/>
            <a:chOff x="0" y="-47625"/>
            <a:chExt cx="105406" cy="860425"/>
          </a:xfrm>
        </p:grpSpPr>
        <p:sp>
          <p:nvSpPr>
            <p:cNvPr id="189" name="Google Shape;189;p9"/>
            <p:cNvSpPr/>
            <p:nvPr/>
          </p:nvSpPr>
          <p:spPr>
            <a:xfrm>
              <a:off x="0" y="0"/>
              <a:ext cx="105406" cy="812800"/>
            </a:xfrm>
            <a:custGeom>
              <a:rect b="b" l="l" r="r" t="t"/>
              <a:pathLst>
                <a:path extrusionOk="0" h="812800" w="105406">
                  <a:moveTo>
                    <a:pt x="0" y="0"/>
                  </a:moveTo>
                  <a:lnTo>
                    <a:pt x="105406" y="0"/>
                  </a:lnTo>
                  <a:lnTo>
                    <a:pt x="105406" y="812800"/>
                  </a:lnTo>
                  <a:lnTo>
                    <a:pt x="0" y="812800"/>
                  </a:lnTo>
                  <a:close/>
                </a:path>
              </a:pathLst>
            </a:custGeom>
            <a:solidFill>
              <a:srgbClr val="F4F1EB"/>
            </a:solidFill>
            <a:ln>
              <a:noFill/>
            </a:ln>
          </p:spPr>
        </p:sp>
        <p:sp>
          <p:nvSpPr>
            <p:cNvPr id="190" name="Google Shape;190;p9"/>
            <p:cNvSpPr txBox="1"/>
            <p:nvPr/>
          </p:nvSpPr>
          <p:spPr>
            <a:xfrm>
              <a:off x="0" y="-47625"/>
              <a:ext cx="105406" cy="860425"/>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91" name="Google Shape;191;p9"/>
          <p:cNvSpPr txBox="1"/>
          <p:nvPr/>
        </p:nvSpPr>
        <p:spPr>
          <a:xfrm>
            <a:off x="5424731" y="1577050"/>
            <a:ext cx="4668962" cy="99587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i="0" lang="en-US" sz="5792" u="none" cap="none" strike="noStrike">
                <a:solidFill>
                  <a:srgbClr val="FFFFFF"/>
                </a:solidFill>
                <a:latin typeface="Arial"/>
                <a:ea typeface="Arial"/>
                <a:cs typeface="Arial"/>
                <a:sym typeface="Arial"/>
              </a:rPr>
              <a:t>Question #1</a:t>
            </a:r>
            <a:endParaRPr/>
          </a:p>
        </p:txBody>
      </p:sp>
      <p:sp>
        <p:nvSpPr>
          <p:cNvPr id="192" name="Google Shape;192;p9"/>
          <p:cNvSpPr txBox="1"/>
          <p:nvPr/>
        </p:nvSpPr>
        <p:spPr>
          <a:xfrm>
            <a:off x="5381365" y="4854163"/>
            <a:ext cx="7525271" cy="160737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FFFFFF"/>
                </a:solidFill>
                <a:latin typeface="Arial"/>
                <a:ea typeface="Arial"/>
                <a:cs typeface="Arial"/>
                <a:sym typeface="Arial"/>
              </a:rPr>
              <a:t>What document governs the AFG?</a:t>
            </a:r>
            <a:endParaRPr/>
          </a:p>
          <a:p>
            <a:pPr indent="0" lvl="0" marL="0" marR="0" rtl="0" algn="ctr">
              <a:lnSpc>
                <a:spcPct val="140006"/>
              </a:lnSpc>
              <a:spcBef>
                <a:spcPts val="0"/>
              </a:spcBef>
              <a:spcAft>
                <a:spcPts val="0"/>
              </a:spcAft>
              <a:buNone/>
            </a:pPr>
            <a:r>
              <a:rPr b="1" i="0" lang="en-US" sz="3092" u="none" cap="none" strike="noStrike">
                <a:solidFill>
                  <a:srgbClr val="FFFFFF"/>
                </a:solidFill>
                <a:latin typeface="Arial"/>
                <a:ea typeface="Arial"/>
                <a:cs typeface="Arial"/>
                <a:sym typeface="Arial"/>
              </a:rPr>
              <a:t> </a:t>
            </a:r>
            <a:endParaRPr/>
          </a:p>
          <a:p>
            <a:pPr indent="0" lvl="0" marL="0" marR="0" rtl="0" algn="ctr">
              <a:lnSpc>
                <a:spcPct val="140006"/>
              </a:lnSpc>
              <a:spcBef>
                <a:spcPts val="0"/>
              </a:spcBef>
              <a:spcAft>
                <a:spcPts val="0"/>
              </a:spcAft>
              <a:buNone/>
            </a:pPr>
            <a:r>
              <a:rPr b="1" i="0" lang="en-US" sz="3092" u="none" cap="none" strike="noStrike">
                <a:solidFill>
                  <a:srgbClr val="FFFFFF"/>
                </a:solidFill>
                <a:latin typeface="Arial"/>
                <a:ea typeface="Arial"/>
                <a:cs typeface="Arial"/>
                <a:sym typeface="Arial"/>
              </a:rPr>
              <a:t>What document governs the WSO?</a:t>
            </a:r>
            <a:endParaRPr/>
          </a:p>
        </p:txBody>
      </p:sp>
      <p:sp>
        <p:nvSpPr>
          <p:cNvPr id="193" name="Google Shape;193;p9"/>
          <p:cNvSpPr txBox="1"/>
          <p:nvPr/>
        </p:nvSpPr>
        <p:spPr>
          <a:xfrm>
            <a:off x="5628926" y="7535817"/>
            <a:ext cx="5007918"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FFFFFF"/>
                </a:solidFill>
                <a:latin typeface="Arial"/>
                <a:ea typeface="Arial"/>
                <a:cs typeface="Arial"/>
                <a:sym typeface="Arial"/>
              </a:rPr>
              <a:t>(both must be correct)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C6AA9"/>
        </a:solidFill>
      </p:bgPr>
    </p:bg>
    <p:spTree>
      <p:nvGrpSpPr>
        <p:cNvPr id="197" name="Shape 197"/>
        <p:cNvGrpSpPr/>
        <p:nvPr/>
      </p:nvGrpSpPr>
      <p:grpSpPr>
        <a:xfrm>
          <a:off x="0" y="0"/>
          <a:ext cx="0" cy="0"/>
          <a:chOff x="0" y="0"/>
          <a:chExt cx="0" cy="0"/>
        </a:xfrm>
      </p:grpSpPr>
      <p:sp>
        <p:nvSpPr>
          <p:cNvPr id="198" name="Google Shape;198;p10"/>
          <p:cNvSpPr txBox="1"/>
          <p:nvPr/>
        </p:nvSpPr>
        <p:spPr>
          <a:xfrm>
            <a:off x="3405285" y="2935242"/>
            <a:ext cx="10026700" cy="320757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592" u="none" cap="none" strike="noStrike">
                <a:solidFill>
                  <a:srgbClr val="FFFFFF"/>
                </a:solidFill>
                <a:latin typeface="Arial"/>
                <a:ea typeface="Arial"/>
                <a:cs typeface="Arial"/>
                <a:sym typeface="Arial"/>
              </a:rPr>
              <a:t>AFG is governed by the Charter</a:t>
            </a:r>
            <a:endParaRPr/>
          </a:p>
          <a:p>
            <a:pPr indent="0" lvl="0" marL="0" marR="0" rtl="0" algn="ctr">
              <a:lnSpc>
                <a:spcPct val="140004"/>
              </a:lnSpc>
              <a:spcBef>
                <a:spcPts val="0"/>
              </a:spcBef>
              <a:spcAft>
                <a:spcPts val="0"/>
              </a:spcAft>
              <a:buNone/>
            </a:pPr>
            <a:r>
              <a:t/>
            </a:r>
            <a:endParaRPr b="1" i="0" sz="4592" u="none" cap="none" strike="noStrike">
              <a:solidFill>
                <a:srgbClr val="FFFFFF"/>
              </a:solidFill>
              <a:latin typeface="Arial"/>
              <a:ea typeface="Arial"/>
              <a:cs typeface="Arial"/>
              <a:sym typeface="Arial"/>
            </a:endParaRPr>
          </a:p>
          <a:p>
            <a:pPr indent="0" lvl="0" marL="0" marR="0" rtl="0" algn="ctr">
              <a:lnSpc>
                <a:spcPct val="140004"/>
              </a:lnSpc>
              <a:spcBef>
                <a:spcPts val="0"/>
              </a:spcBef>
              <a:spcAft>
                <a:spcPts val="0"/>
              </a:spcAft>
              <a:buNone/>
            </a:pPr>
            <a:r>
              <a:t/>
            </a:r>
            <a:endParaRPr b="1" i="0" sz="4592" u="none" cap="none" strike="noStrike">
              <a:solidFill>
                <a:srgbClr val="FFFFFF"/>
              </a:solidFill>
              <a:latin typeface="Arial"/>
              <a:ea typeface="Arial"/>
              <a:cs typeface="Arial"/>
              <a:sym typeface="Arial"/>
            </a:endParaRPr>
          </a:p>
          <a:p>
            <a:pPr indent="0" lvl="0" marL="0" marR="0" rtl="0" algn="ctr">
              <a:lnSpc>
                <a:spcPct val="140004"/>
              </a:lnSpc>
              <a:spcBef>
                <a:spcPts val="0"/>
              </a:spcBef>
              <a:spcAft>
                <a:spcPts val="0"/>
              </a:spcAft>
              <a:buNone/>
            </a:pPr>
            <a:r>
              <a:rPr b="1" i="0" lang="en-US" sz="4592" u="none" cap="none" strike="noStrike">
                <a:solidFill>
                  <a:srgbClr val="FFFFFF"/>
                </a:solidFill>
                <a:latin typeface="Arial"/>
                <a:ea typeface="Arial"/>
                <a:cs typeface="Arial"/>
                <a:sym typeface="Arial"/>
              </a:rPr>
              <a:t>WSO is governed by the Bylaws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1"/>
          <p:cNvSpPr txBox="1"/>
          <p:nvPr/>
        </p:nvSpPr>
        <p:spPr>
          <a:xfrm>
            <a:off x="1096696" y="265771"/>
            <a:ext cx="10593586" cy="7762429"/>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D15148"/>
                </a:solidFill>
                <a:latin typeface="Arial"/>
                <a:ea typeface="Arial"/>
                <a:cs typeface="Arial"/>
                <a:sym typeface="Arial"/>
              </a:rPr>
              <a:t>Beginning 2026:</a:t>
            </a:r>
            <a:endParaRPr/>
          </a:p>
          <a:p>
            <a:pPr indent="0" lvl="0" marL="0" marR="0" rtl="0" algn="ctr">
              <a:lnSpc>
                <a:spcPct val="140004"/>
              </a:lnSpc>
              <a:spcBef>
                <a:spcPts val="0"/>
              </a:spcBef>
              <a:spcAft>
                <a:spcPts val="0"/>
              </a:spcAft>
              <a:buNone/>
            </a:pPr>
            <a:r>
              <a:t/>
            </a:r>
            <a:endParaRPr b="1" i="0" sz="4892" u="none" cap="none" strike="noStrike">
              <a:solidFill>
                <a:srgbClr val="D15148"/>
              </a:solidFill>
              <a:latin typeface="Arial"/>
              <a:ea typeface="Arial"/>
              <a:cs typeface="Arial"/>
              <a:sym typeface="Arial"/>
            </a:endParaRPr>
          </a:p>
          <a:p>
            <a:pPr indent="0" lvl="0" marL="0" marR="0" rtl="0" algn="ctr">
              <a:lnSpc>
                <a:spcPct val="140006"/>
              </a:lnSpc>
              <a:spcBef>
                <a:spcPts val="0"/>
              </a:spcBef>
              <a:spcAft>
                <a:spcPts val="0"/>
              </a:spcAft>
              <a:buNone/>
            </a:pPr>
            <a:r>
              <a:rPr b="1" i="0" lang="en-US" sz="3192" u="none" cap="none" strike="noStrike">
                <a:solidFill>
                  <a:srgbClr val="D15148"/>
                </a:solidFill>
                <a:latin typeface="Arial"/>
                <a:ea typeface="Arial"/>
                <a:cs typeface="Arial"/>
                <a:sym typeface="Arial"/>
              </a:rPr>
              <a:t>*3 Delegates from each panel will be on the CLT</a:t>
            </a:r>
            <a:endParaRPr/>
          </a:p>
          <a:p>
            <a:pPr indent="0" lvl="0" marL="0" marR="0" rtl="0" algn="ctr">
              <a:lnSpc>
                <a:spcPct val="140006"/>
              </a:lnSpc>
              <a:spcBef>
                <a:spcPts val="0"/>
              </a:spcBef>
              <a:spcAft>
                <a:spcPts val="0"/>
              </a:spcAft>
              <a:buNone/>
            </a:pPr>
            <a:r>
              <a:t/>
            </a:r>
            <a:endParaRPr b="1" i="0" sz="3192" u="none" cap="none" strike="noStrike">
              <a:solidFill>
                <a:srgbClr val="D15148"/>
              </a:solidFill>
              <a:latin typeface="Arial"/>
              <a:ea typeface="Arial"/>
              <a:cs typeface="Arial"/>
              <a:sym typeface="Arial"/>
            </a:endParaRPr>
          </a:p>
          <a:p>
            <a:pPr indent="0" lvl="0" marL="0" marR="0" rtl="0" algn="ctr">
              <a:lnSpc>
                <a:spcPct val="140006"/>
              </a:lnSpc>
              <a:spcBef>
                <a:spcPts val="0"/>
              </a:spcBef>
              <a:spcAft>
                <a:spcPts val="0"/>
              </a:spcAft>
              <a:buNone/>
            </a:pPr>
            <a:r>
              <a:rPr b="1" i="0" lang="en-US" sz="2992" u="none" cap="none" strike="noStrike">
                <a:solidFill>
                  <a:srgbClr val="D15148"/>
                </a:solidFill>
                <a:latin typeface="Arial"/>
                <a:ea typeface="Arial"/>
                <a:cs typeface="Arial"/>
                <a:sym typeface="Arial"/>
              </a:rPr>
              <a:t>*WSC is returning to a 5 day conference</a:t>
            </a:r>
            <a:endParaRPr/>
          </a:p>
          <a:p>
            <a:pPr indent="0" lvl="0" marL="0" marR="0" rtl="0" algn="ctr">
              <a:lnSpc>
                <a:spcPct val="140006"/>
              </a:lnSpc>
              <a:spcBef>
                <a:spcPts val="0"/>
              </a:spcBef>
              <a:spcAft>
                <a:spcPts val="0"/>
              </a:spcAft>
              <a:buNone/>
            </a:pPr>
            <a:r>
              <a:rPr b="1" i="0" lang="en-US" sz="2992" u="none" cap="none" strike="noStrike">
                <a:solidFill>
                  <a:srgbClr val="D15148"/>
                </a:solidFill>
                <a:latin typeface="Arial"/>
                <a:ea typeface="Arial"/>
                <a:cs typeface="Arial"/>
                <a:sym typeface="Arial"/>
              </a:rPr>
              <a:t>Next year in Newport News, Virginia</a:t>
            </a:r>
            <a:endParaRPr/>
          </a:p>
          <a:p>
            <a:pPr indent="0" lvl="0" marL="0" marR="0" rtl="0" algn="ctr">
              <a:lnSpc>
                <a:spcPct val="205514"/>
              </a:lnSpc>
              <a:spcBef>
                <a:spcPts val="0"/>
              </a:spcBef>
              <a:spcAft>
                <a:spcPts val="0"/>
              </a:spcAft>
              <a:buNone/>
            </a:pPr>
            <a:r>
              <a:t/>
            </a:r>
            <a:endParaRPr b="1" i="0" sz="2992" u="none" cap="none" strike="noStrike">
              <a:solidFill>
                <a:srgbClr val="D15148"/>
              </a:solidFill>
              <a:latin typeface="Arial"/>
              <a:ea typeface="Arial"/>
              <a:cs typeface="Arial"/>
              <a:sym typeface="Arial"/>
            </a:endParaRPr>
          </a:p>
          <a:p>
            <a:pPr indent="0" lvl="0" marL="0" marR="0" rtl="0" algn="ctr">
              <a:lnSpc>
                <a:spcPct val="140006"/>
              </a:lnSpc>
              <a:spcBef>
                <a:spcPts val="0"/>
              </a:spcBef>
              <a:spcAft>
                <a:spcPts val="0"/>
              </a:spcAft>
              <a:buNone/>
            </a:pPr>
            <a:r>
              <a:rPr b="1" i="0" lang="en-US" sz="3192" u="none" cap="none" strike="noStrike">
                <a:solidFill>
                  <a:srgbClr val="D15148"/>
                </a:solidFill>
                <a:latin typeface="Arial"/>
                <a:ea typeface="Arial"/>
                <a:cs typeface="Arial"/>
                <a:sym typeface="Arial"/>
              </a:rPr>
              <a:t>*3 Delegates, one from each panel,</a:t>
            </a:r>
            <a:endParaRPr/>
          </a:p>
          <a:p>
            <a:pPr indent="0" lvl="0" marL="0" marR="0" rtl="0" algn="ctr">
              <a:lnSpc>
                <a:spcPct val="140006"/>
              </a:lnSpc>
              <a:spcBef>
                <a:spcPts val="0"/>
              </a:spcBef>
              <a:spcAft>
                <a:spcPts val="0"/>
              </a:spcAft>
              <a:buNone/>
            </a:pPr>
            <a:r>
              <a:rPr b="1" i="0" lang="en-US" sz="3192" u="none" cap="none" strike="noStrike">
                <a:solidFill>
                  <a:srgbClr val="D15148"/>
                </a:solidFill>
                <a:latin typeface="Arial"/>
                <a:ea typeface="Arial"/>
                <a:cs typeface="Arial"/>
                <a:sym typeface="Arial"/>
              </a:rPr>
              <a:t> will be chosen to participate on the</a:t>
            </a:r>
            <a:endParaRPr/>
          </a:p>
          <a:p>
            <a:pPr indent="0" lvl="0" marL="0" marR="0" rtl="0" algn="ctr">
              <a:lnSpc>
                <a:spcPct val="140006"/>
              </a:lnSpc>
              <a:spcBef>
                <a:spcPts val="0"/>
              </a:spcBef>
              <a:spcAft>
                <a:spcPts val="0"/>
              </a:spcAft>
              <a:buNone/>
            </a:pPr>
            <a:r>
              <a:rPr b="1" i="0" lang="en-US" sz="3192" u="none" cap="none" strike="noStrike">
                <a:solidFill>
                  <a:srgbClr val="D15148"/>
                </a:solidFill>
                <a:latin typeface="Arial"/>
                <a:ea typeface="Arial"/>
                <a:cs typeface="Arial"/>
                <a:sym typeface="Arial"/>
              </a:rPr>
              <a:t> Conference Leadership team (CLT)</a:t>
            </a:r>
            <a:endParaRPr/>
          </a:p>
          <a:p>
            <a:pPr indent="0" lvl="0" marL="0" marR="0" rtl="0" algn="ctr">
              <a:lnSpc>
                <a:spcPct val="140006"/>
              </a:lnSpc>
              <a:spcBef>
                <a:spcPts val="0"/>
              </a:spcBef>
              <a:spcAft>
                <a:spcPts val="0"/>
              </a:spcAft>
              <a:buNone/>
            </a:pPr>
            <a:r>
              <a:rPr b="1" i="0" lang="en-US" sz="3192" u="none" cap="none" strike="noStrike">
                <a:solidFill>
                  <a:srgbClr val="D15148"/>
                </a:solidFill>
                <a:latin typeface="Arial"/>
                <a:ea typeface="Arial"/>
                <a:cs typeface="Arial"/>
                <a:sym typeface="Arial"/>
              </a:rPr>
              <a:t>with voice but no vote</a:t>
            </a:r>
            <a:endParaRPr/>
          </a:p>
          <a:p>
            <a:pPr indent="0" lvl="0" marL="0" marR="0" rtl="0" algn="ctr">
              <a:lnSpc>
                <a:spcPct val="214567"/>
              </a:lnSpc>
              <a:spcBef>
                <a:spcPts val="0"/>
              </a:spcBef>
              <a:spcAft>
                <a:spcPts val="0"/>
              </a:spcAft>
              <a:buNone/>
            </a:pPr>
            <a:r>
              <a:t/>
            </a:r>
            <a:endParaRPr b="1" i="0" sz="3192" u="none" cap="none" strike="noStrike">
              <a:solidFill>
                <a:srgbClr val="D15148"/>
              </a:solidFill>
              <a:latin typeface="Arial"/>
              <a:ea typeface="Arial"/>
              <a:cs typeface="Arial"/>
              <a:sym typeface="Arial"/>
            </a:endParaRPr>
          </a:p>
        </p:txBody>
      </p:sp>
      <p:sp>
        <p:nvSpPr>
          <p:cNvPr id="204" name="Google Shape;204;p11"/>
          <p:cNvSpPr/>
          <p:nvPr/>
        </p:nvSpPr>
        <p:spPr>
          <a:xfrm>
            <a:off x="13463704" y="361021"/>
            <a:ext cx="4019442" cy="3220578"/>
          </a:xfrm>
          <a:custGeom>
            <a:rect b="b" l="l" r="r" t="t"/>
            <a:pathLst>
              <a:path extrusionOk="0" h="3220578" w="4019442">
                <a:moveTo>
                  <a:pt x="0" y="0"/>
                </a:moveTo>
                <a:lnTo>
                  <a:pt x="4019442" y="0"/>
                </a:lnTo>
                <a:lnTo>
                  <a:pt x="4019442" y="3220577"/>
                </a:lnTo>
                <a:lnTo>
                  <a:pt x="0" y="3220577"/>
                </a:lnTo>
                <a:lnTo>
                  <a:pt x="0" y="0"/>
                </a:lnTo>
                <a:close/>
              </a:path>
            </a:pathLst>
          </a:custGeom>
          <a:blipFill rotWithShape="1">
            <a:blip r:embed="rId3">
              <a:alphaModFix/>
            </a:blip>
            <a:stretch>
              <a:fillRect b="0" l="0" r="0" t="0"/>
            </a:stretch>
          </a:blipFill>
          <a:ln>
            <a:noFill/>
          </a:ln>
        </p:spPr>
      </p:sp>
      <p:sp>
        <p:nvSpPr>
          <p:cNvPr id="205" name="Google Shape;205;p11"/>
          <p:cNvSpPr/>
          <p:nvPr/>
        </p:nvSpPr>
        <p:spPr>
          <a:xfrm>
            <a:off x="12119575" y="6336236"/>
            <a:ext cx="5811528" cy="3383928"/>
          </a:xfrm>
          <a:custGeom>
            <a:rect b="b" l="l" r="r" t="t"/>
            <a:pathLst>
              <a:path extrusionOk="0" h="3383928" w="5811528">
                <a:moveTo>
                  <a:pt x="0" y="0"/>
                </a:moveTo>
                <a:lnTo>
                  <a:pt x="5811528" y="0"/>
                </a:lnTo>
                <a:lnTo>
                  <a:pt x="5811528" y="3383928"/>
                </a:lnTo>
                <a:lnTo>
                  <a:pt x="0" y="3383928"/>
                </a:lnTo>
                <a:lnTo>
                  <a:pt x="0" y="0"/>
                </a:lnTo>
                <a:close/>
              </a:path>
            </a:pathLst>
          </a:custGeom>
          <a:blipFill rotWithShape="1">
            <a:blip r:embed="rId4">
              <a:alphaModFix/>
            </a:blip>
            <a:stretch>
              <a:fillRect b="0" l="0" r="0" t="0"/>
            </a:stretch>
          </a:blipFill>
          <a:ln>
            <a:noFill/>
          </a:ln>
        </p:spPr>
      </p:sp>
      <p:sp>
        <p:nvSpPr>
          <p:cNvPr id="206" name="Google Shape;206;p11"/>
          <p:cNvSpPr txBox="1"/>
          <p:nvPr/>
        </p:nvSpPr>
        <p:spPr>
          <a:xfrm>
            <a:off x="2261648" y="9123076"/>
            <a:ext cx="9428634" cy="597089"/>
          </a:xfrm>
          <a:prstGeom prst="rect">
            <a:avLst/>
          </a:prstGeom>
          <a:noFill/>
          <a:ln>
            <a:noFill/>
          </a:ln>
        </p:spPr>
        <p:txBody>
          <a:bodyPr anchorCtr="0" anchor="t" bIns="0" lIns="0" spcFirstLastPara="1" rIns="0" wrap="square" tIns="0">
            <a:spAutoFit/>
          </a:bodyPr>
          <a:lstStyle/>
          <a:p>
            <a:pPr indent="0" lvl="0" marL="0" marR="0" rtl="0" algn="ctr">
              <a:lnSpc>
                <a:spcPct val="140045"/>
              </a:lnSpc>
              <a:spcBef>
                <a:spcPts val="0"/>
              </a:spcBef>
              <a:spcAft>
                <a:spcPts val="0"/>
              </a:spcAft>
              <a:buNone/>
            </a:pPr>
            <a:r>
              <a:rPr b="1" i="0" lang="en-US" sz="3491" u="none" cap="none" strike="noStrike">
                <a:solidFill>
                  <a:srgbClr val="196BE4"/>
                </a:solidFill>
                <a:latin typeface="Arial"/>
                <a:ea typeface="Arial"/>
                <a:cs typeface="Arial"/>
                <a:sym typeface="Arial"/>
              </a:rPr>
              <a:t>2026 is the 75 year anniversary of AFG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212" name="Google Shape;212;p12"/>
          <p:cNvSpPr/>
          <p:nvPr/>
        </p:nvSpPr>
        <p:spPr>
          <a:xfrm>
            <a:off x="12992690" y="8200638"/>
            <a:ext cx="6700743" cy="2772433"/>
          </a:xfrm>
          <a:custGeom>
            <a:rect b="b" l="l" r="r" t="t"/>
            <a:pathLst>
              <a:path extrusionOk="0" h="2772433" w="6700743">
                <a:moveTo>
                  <a:pt x="0" y="0"/>
                </a:moveTo>
                <a:lnTo>
                  <a:pt x="6700744" y="0"/>
                </a:lnTo>
                <a:lnTo>
                  <a:pt x="6700744" y="2772432"/>
                </a:lnTo>
                <a:lnTo>
                  <a:pt x="0" y="2772432"/>
                </a:lnTo>
                <a:lnTo>
                  <a:pt x="0" y="0"/>
                </a:lnTo>
                <a:close/>
              </a:path>
            </a:pathLst>
          </a:custGeom>
          <a:blipFill rotWithShape="1">
            <a:blip r:embed="rId4">
              <a:alphaModFix/>
            </a:blip>
            <a:stretch>
              <a:fillRect b="0" l="0" r="0" t="0"/>
            </a:stretch>
          </a:blipFill>
          <a:ln>
            <a:noFill/>
          </a:ln>
        </p:spPr>
      </p:sp>
      <p:sp>
        <p:nvSpPr>
          <p:cNvPr id="213" name="Google Shape;213;p12"/>
          <p:cNvSpPr/>
          <p:nvPr/>
        </p:nvSpPr>
        <p:spPr>
          <a:xfrm rot="10800000">
            <a:off x="-1144101" y="-35751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4">
              <a:alphaModFix/>
            </a:blip>
            <a:stretch>
              <a:fillRect b="0" l="0" r="0" t="0"/>
            </a:stretch>
          </a:blipFill>
          <a:ln>
            <a:noFill/>
          </a:ln>
        </p:spPr>
      </p:sp>
      <p:sp>
        <p:nvSpPr>
          <p:cNvPr id="214" name="Google Shape;214;p12"/>
          <p:cNvSpPr/>
          <p:nvPr/>
        </p:nvSpPr>
        <p:spPr>
          <a:xfrm>
            <a:off x="14151802" y="451030"/>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5">
              <a:alphaModFix/>
            </a:blip>
            <a:stretch>
              <a:fillRect b="0" l="0" r="0" t="0"/>
            </a:stretch>
          </a:blipFill>
          <a:ln>
            <a:noFill/>
          </a:ln>
        </p:spPr>
      </p:sp>
      <p:sp>
        <p:nvSpPr>
          <p:cNvPr id="215" name="Google Shape;215;p12"/>
          <p:cNvSpPr/>
          <p:nvPr/>
        </p:nvSpPr>
        <p:spPr>
          <a:xfrm>
            <a:off x="804478" y="9258300"/>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6">
              <a:alphaModFix/>
            </a:blip>
            <a:stretch>
              <a:fillRect b="0" l="0" r="0" t="0"/>
            </a:stretch>
          </a:blipFill>
          <a:ln>
            <a:noFill/>
          </a:ln>
        </p:spPr>
      </p:sp>
      <p:sp>
        <p:nvSpPr>
          <p:cNvPr id="216" name="Google Shape;216;p12"/>
          <p:cNvSpPr/>
          <p:nvPr/>
        </p:nvSpPr>
        <p:spPr>
          <a:xfrm>
            <a:off x="1028700" y="2277501"/>
            <a:ext cx="16055788" cy="7689341"/>
          </a:xfrm>
          <a:custGeom>
            <a:rect b="b" l="l" r="r" t="t"/>
            <a:pathLst>
              <a:path extrusionOk="0" h="7689341" w="16055788">
                <a:moveTo>
                  <a:pt x="0" y="0"/>
                </a:moveTo>
                <a:lnTo>
                  <a:pt x="16055788" y="0"/>
                </a:lnTo>
                <a:lnTo>
                  <a:pt x="16055788" y="7689342"/>
                </a:lnTo>
                <a:lnTo>
                  <a:pt x="0" y="7689342"/>
                </a:lnTo>
                <a:lnTo>
                  <a:pt x="0" y="0"/>
                </a:lnTo>
                <a:close/>
              </a:path>
            </a:pathLst>
          </a:custGeom>
          <a:blipFill rotWithShape="1">
            <a:blip r:embed="rId7">
              <a:alphaModFix/>
            </a:blip>
            <a:stretch>
              <a:fillRect b="-1625" l="0" r="0" t="-10498"/>
            </a:stretch>
          </a:blipFill>
          <a:ln>
            <a:noFill/>
          </a:ln>
        </p:spPr>
      </p:sp>
      <p:sp>
        <p:nvSpPr>
          <p:cNvPr id="217" name="Google Shape;217;p12"/>
          <p:cNvSpPr txBox="1"/>
          <p:nvPr/>
        </p:nvSpPr>
        <p:spPr>
          <a:xfrm>
            <a:off x="349882" y="252009"/>
            <a:ext cx="15426338" cy="1704529"/>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Delegate participation on the CLT </a:t>
            </a:r>
            <a:endParaRPr/>
          </a:p>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(Conference Leadership Team)</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223" name="Google Shape;223;p13"/>
          <p:cNvSpPr/>
          <p:nvPr/>
        </p:nvSpPr>
        <p:spPr>
          <a:xfrm>
            <a:off x="12992690" y="8200638"/>
            <a:ext cx="6700743" cy="2772433"/>
          </a:xfrm>
          <a:custGeom>
            <a:rect b="b" l="l" r="r" t="t"/>
            <a:pathLst>
              <a:path extrusionOk="0" h="2772433" w="6700743">
                <a:moveTo>
                  <a:pt x="0" y="0"/>
                </a:moveTo>
                <a:lnTo>
                  <a:pt x="6700744" y="0"/>
                </a:lnTo>
                <a:lnTo>
                  <a:pt x="6700744" y="2772432"/>
                </a:lnTo>
                <a:lnTo>
                  <a:pt x="0" y="2772432"/>
                </a:lnTo>
                <a:lnTo>
                  <a:pt x="0" y="0"/>
                </a:lnTo>
                <a:close/>
              </a:path>
            </a:pathLst>
          </a:custGeom>
          <a:blipFill rotWithShape="1">
            <a:blip r:embed="rId4">
              <a:alphaModFix/>
            </a:blip>
            <a:stretch>
              <a:fillRect b="0" l="0" r="0" t="0"/>
            </a:stretch>
          </a:blipFill>
          <a:ln>
            <a:noFill/>
          </a:ln>
        </p:spPr>
      </p:sp>
      <p:sp>
        <p:nvSpPr>
          <p:cNvPr id="224" name="Google Shape;224;p13"/>
          <p:cNvSpPr/>
          <p:nvPr/>
        </p:nvSpPr>
        <p:spPr>
          <a:xfrm rot="10800000">
            <a:off x="-1144101" y="-35751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4">
              <a:alphaModFix/>
            </a:blip>
            <a:stretch>
              <a:fillRect b="0" l="0" r="0" t="0"/>
            </a:stretch>
          </a:blipFill>
          <a:ln>
            <a:noFill/>
          </a:ln>
        </p:spPr>
      </p:sp>
      <p:sp>
        <p:nvSpPr>
          <p:cNvPr id="225" name="Google Shape;225;p13"/>
          <p:cNvSpPr/>
          <p:nvPr/>
        </p:nvSpPr>
        <p:spPr>
          <a:xfrm>
            <a:off x="14151802" y="451030"/>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5">
              <a:alphaModFix/>
            </a:blip>
            <a:stretch>
              <a:fillRect b="0" l="0" r="0" t="0"/>
            </a:stretch>
          </a:blipFill>
          <a:ln>
            <a:noFill/>
          </a:ln>
        </p:spPr>
      </p:sp>
      <p:sp>
        <p:nvSpPr>
          <p:cNvPr id="226" name="Google Shape;226;p13"/>
          <p:cNvSpPr/>
          <p:nvPr/>
        </p:nvSpPr>
        <p:spPr>
          <a:xfrm>
            <a:off x="804478" y="9258300"/>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6">
              <a:alphaModFix/>
            </a:blip>
            <a:stretch>
              <a:fillRect b="0" l="0" r="0" t="0"/>
            </a:stretch>
          </a:blipFill>
          <a:ln>
            <a:noFill/>
          </a:ln>
        </p:spPr>
      </p:sp>
      <p:sp>
        <p:nvSpPr>
          <p:cNvPr id="227" name="Google Shape;227;p13"/>
          <p:cNvSpPr/>
          <p:nvPr/>
        </p:nvSpPr>
        <p:spPr>
          <a:xfrm>
            <a:off x="204199" y="2051925"/>
            <a:ext cx="5783222" cy="7710963"/>
          </a:xfrm>
          <a:custGeom>
            <a:rect b="b" l="l" r="r" t="t"/>
            <a:pathLst>
              <a:path extrusionOk="0" h="7710963" w="5783222">
                <a:moveTo>
                  <a:pt x="0" y="0"/>
                </a:moveTo>
                <a:lnTo>
                  <a:pt x="5783222" y="0"/>
                </a:lnTo>
                <a:lnTo>
                  <a:pt x="5783222" y="7710962"/>
                </a:lnTo>
                <a:lnTo>
                  <a:pt x="0" y="7710962"/>
                </a:lnTo>
                <a:lnTo>
                  <a:pt x="0" y="0"/>
                </a:lnTo>
                <a:close/>
              </a:path>
            </a:pathLst>
          </a:custGeom>
          <a:blipFill rotWithShape="1">
            <a:blip r:embed="rId7">
              <a:alphaModFix/>
            </a:blip>
            <a:stretch>
              <a:fillRect b="0" l="0" r="0" t="0"/>
            </a:stretch>
          </a:blipFill>
          <a:ln>
            <a:noFill/>
          </a:ln>
        </p:spPr>
      </p:sp>
      <p:sp>
        <p:nvSpPr>
          <p:cNvPr id="228" name="Google Shape;228;p13"/>
          <p:cNvSpPr/>
          <p:nvPr/>
        </p:nvSpPr>
        <p:spPr>
          <a:xfrm>
            <a:off x="11949272" y="1875891"/>
            <a:ext cx="5831415" cy="7710963"/>
          </a:xfrm>
          <a:custGeom>
            <a:rect b="b" l="l" r="r" t="t"/>
            <a:pathLst>
              <a:path extrusionOk="0" h="7710963" w="5831415">
                <a:moveTo>
                  <a:pt x="0" y="0"/>
                </a:moveTo>
                <a:lnTo>
                  <a:pt x="5831415" y="0"/>
                </a:lnTo>
                <a:lnTo>
                  <a:pt x="5831415" y="7710963"/>
                </a:lnTo>
                <a:lnTo>
                  <a:pt x="0" y="7710963"/>
                </a:lnTo>
                <a:lnTo>
                  <a:pt x="0" y="0"/>
                </a:lnTo>
                <a:close/>
              </a:path>
            </a:pathLst>
          </a:custGeom>
          <a:blipFill rotWithShape="1">
            <a:blip r:embed="rId8">
              <a:alphaModFix/>
            </a:blip>
            <a:stretch>
              <a:fillRect b="0" l="0" r="0" t="0"/>
            </a:stretch>
          </a:blipFill>
          <a:ln>
            <a:noFill/>
          </a:ln>
        </p:spPr>
      </p:sp>
      <p:sp>
        <p:nvSpPr>
          <p:cNvPr id="229" name="Google Shape;229;p13"/>
          <p:cNvSpPr txBox="1"/>
          <p:nvPr/>
        </p:nvSpPr>
        <p:spPr>
          <a:xfrm>
            <a:off x="4455512" y="336730"/>
            <a:ext cx="8537178" cy="96285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i="0" lang="en-US" sz="5592" u="none" cap="none" strike="noStrike">
                <a:solidFill>
                  <a:srgbClr val="000000"/>
                </a:solidFill>
                <a:latin typeface="Arial"/>
                <a:ea typeface="Arial"/>
                <a:cs typeface="Arial"/>
                <a:sym typeface="Arial"/>
              </a:rPr>
              <a:t>Membership Survey</a:t>
            </a:r>
            <a:endParaRPr/>
          </a:p>
        </p:txBody>
      </p:sp>
      <p:sp>
        <p:nvSpPr>
          <p:cNvPr id="230" name="Google Shape;230;p13"/>
          <p:cNvSpPr txBox="1"/>
          <p:nvPr/>
        </p:nvSpPr>
        <p:spPr>
          <a:xfrm>
            <a:off x="6339595" y="3724253"/>
            <a:ext cx="5257500" cy="4151100"/>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4192" u="none" cap="none" strike="noStrike">
                <a:solidFill>
                  <a:srgbClr val="000000"/>
                </a:solidFill>
                <a:latin typeface="Arial"/>
                <a:ea typeface="Arial"/>
                <a:cs typeface="Arial"/>
                <a:sym typeface="Arial"/>
              </a:rPr>
              <a:t>15,037 responses</a:t>
            </a:r>
            <a:endParaRPr/>
          </a:p>
          <a:p>
            <a:pPr indent="0" lvl="0" marL="0" marR="0" rtl="0" algn="ctr">
              <a:lnSpc>
                <a:spcPct val="140004"/>
              </a:lnSpc>
              <a:spcBef>
                <a:spcPts val="0"/>
              </a:spcBef>
              <a:spcAft>
                <a:spcPts val="0"/>
              </a:spcAft>
              <a:buNone/>
            </a:pPr>
            <a:r>
              <a:rPr b="0" i="0" lang="en-US" sz="4192" u="none" cap="none" strike="noStrike">
                <a:solidFill>
                  <a:srgbClr val="000000"/>
                </a:solidFill>
                <a:latin typeface="Arial"/>
                <a:ea typeface="Arial"/>
                <a:cs typeface="Arial"/>
                <a:sym typeface="Arial"/>
              </a:rPr>
              <a:t>from </a:t>
            </a:r>
            <a:endParaRPr/>
          </a:p>
          <a:p>
            <a:pPr indent="0" lvl="0" marL="0" marR="0" rtl="0" algn="ctr">
              <a:lnSpc>
                <a:spcPct val="140043"/>
              </a:lnSpc>
              <a:spcBef>
                <a:spcPts val="0"/>
              </a:spcBef>
              <a:spcAft>
                <a:spcPts val="0"/>
              </a:spcAft>
              <a:buNone/>
            </a:pPr>
            <a:r>
              <a:rPr b="0" i="0" lang="en-US" sz="3691" u="none" cap="none" strike="noStrike">
                <a:solidFill>
                  <a:srgbClr val="000000"/>
                </a:solidFill>
                <a:latin typeface="Arial"/>
                <a:ea typeface="Arial"/>
                <a:cs typeface="Arial"/>
                <a:sym typeface="Arial"/>
              </a:rPr>
              <a:t>21,000 Al-</a:t>
            </a:r>
            <a:r>
              <a:rPr lang="en-US" sz="3691"/>
              <a:t>Anon</a:t>
            </a:r>
            <a:r>
              <a:rPr b="0" i="0" lang="en-US" sz="3691" u="none" cap="none" strike="noStrike">
                <a:solidFill>
                  <a:srgbClr val="000000"/>
                </a:solidFill>
                <a:latin typeface="Arial"/>
                <a:ea typeface="Arial"/>
                <a:cs typeface="Arial"/>
                <a:sym typeface="Arial"/>
              </a:rPr>
              <a:t> groups</a:t>
            </a:r>
            <a:endParaRPr/>
          </a:p>
          <a:p>
            <a:pPr indent="0" lvl="0" marL="0" marR="0" rtl="0" algn="ctr">
              <a:lnSpc>
                <a:spcPct val="140004"/>
              </a:lnSpc>
              <a:spcBef>
                <a:spcPts val="0"/>
              </a:spcBef>
              <a:spcAft>
                <a:spcPts val="0"/>
              </a:spcAft>
              <a:buNone/>
            </a:pPr>
            <a:r>
              <a:rPr b="0" i="0" lang="en-US" sz="4192" u="none" cap="none" strike="noStrike">
                <a:solidFill>
                  <a:srgbClr val="000000"/>
                </a:solidFill>
                <a:latin typeface="Arial"/>
                <a:ea typeface="Arial"/>
                <a:cs typeface="Arial"/>
                <a:sym typeface="Arial"/>
              </a:rPr>
              <a:t>in</a:t>
            </a:r>
            <a:endParaRPr/>
          </a:p>
          <a:p>
            <a:pPr indent="0" lvl="0" marL="0" marR="0" rtl="0" algn="ctr">
              <a:lnSpc>
                <a:spcPct val="140004"/>
              </a:lnSpc>
              <a:spcBef>
                <a:spcPts val="0"/>
              </a:spcBef>
              <a:spcAft>
                <a:spcPts val="0"/>
              </a:spcAft>
              <a:buNone/>
            </a:pPr>
            <a:r>
              <a:rPr b="0" i="0" lang="en-US" sz="4192" u="none" cap="none" strike="noStrike">
                <a:solidFill>
                  <a:srgbClr val="000000"/>
                </a:solidFill>
                <a:latin typeface="Arial"/>
                <a:ea typeface="Arial"/>
                <a:cs typeface="Arial"/>
                <a:sym typeface="Arial"/>
              </a:rPr>
              <a:t>118 countries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sp>
      <p:sp>
        <p:nvSpPr>
          <p:cNvPr id="236" name="Google Shape;236;p14"/>
          <p:cNvSpPr/>
          <p:nvPr/>
        </p:nvSpPr>
        <p:spPr>
          <a:xfrm>
            <a:off x="11524090" y="7278738"/>
            <a:ext cx="6700743" cy="2772433"/>
          </a:xfrm>
          <a:custGeom>
            <a:rect b="b" l="l" r="r" t="t"/>
            <a:pathLst>
              <a:path extrusionOk="0" h="2772433" w="6700743">
                <a:moveTo>
                  <a:pt x="0" y="0"/>
                </a:moveTo>
                <a:lnTo>
                  <a:pt x="6700744" y="0"/>
                </a:lnTo>
                <a:lnTo>
                  <a:pt x="6700744" y="2772432"/>
                </a:lnTo>
                <a:lnTo>
                  <a:pt x="0" y="2772432"/>
                </a:lnTo>
                <a:lnTo>
                  <a:pt x="0" y="0"/>
                </a:lnTo>
                <a:close/>
              </a:path>
            </a:pathLst>
          </a:custGeom>
          <a:blipFill rotWithShape="1">
            <a:blip r:embed="rId4">
              <a:alphaModFix/>
            </a:blip>
            <a:stretch>
              <a:fillRect b="0" l="0" r="0" t="0"/>
            </a:stretch>
          </a:blipFill>
          <a:ln>
            <a:noFill/>
          </a:ln>
        </p:spPr>
      </p:sp>
      <p:sp>
        <p:nvSpPr>
          <p:cNvPr id="237" name="Google Shape;237;p14"/>
          <p:cNvSpPr/>
          <p:nvPr/>
        </p:nvSpPr>
        <p:spPr>
          <a:xfrm rot="10800000">
            <a:off x="-220251" y="-15776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4">
              <a:alphaModFix/>
            </a:blip>
            <a:stretch>
              <a:fillRect b="0" l="0" r="0" t="0"/>
            </a:stretch>
          </a:blipFill>
          <a:ln>
            <a:noFill/>
          </a:ln>
        </p:spPr>
      </p:sp>
      <p:sp>
        <p:nvSpPr>
          <p:cNvPr id="238" name="Google Shape;238;p14"/>
          <p:cNvSpPr/>
          <p:nvPr/>
        </p:nvSpPr>
        <p:spPr>
          <a:xfrm>
            <a:off x="14251677" y="935580"/>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5">
              <a:alphaModFix/>
            </a:blip>
            <a:stretch>
              <a:fillRect b="0" l="0" r="0" t="0"/>
            </a:stretch>
          </a:blipFill>
          <a:ln>
            <a:noFill/>
          </a:ln>
        </p:spPr>
      </p:sp>
      <p:sp>
        <p:nvSpPr>
          <p:cNvPr id="239" name="Google Shape;239;p14"/>
          <p:cNvSpPr/>
          <p:nvPr/>
        </p:nvSpPr>
        <p:spPr>
          <a:xfrm>
            <a:off x="504853" y="8634100"/>
            <a:ext cx="2803586" cy="1417085"/>
          </a:xfrm>
          <a:custGeom>
            <a:rect b="b" l="l" r="r" t="t"/>
            <a:pathLst>
              <a:path extrusionOk="0" h="1417085" w="2803586">
                <a:moveTo>
                  <a:pt x="0" y="0"/>
                </a:moveTo>
                <a:lnTo>
                  <a:pt x="2803586" y="0"/>
                </a:lnTo>
                <a:lnTo>
                  <a:pt x="2803586" y="1417085"/>
                </a:lnTo>
                <a:lnTo>
                  <a:pt x="0" y="1417085"/>
                </a:lnTo>
                <a:lnTo>
                  <a:pt x="0" y="0"/>
                </a:lnTo>
                <a:close/>
              </a:path>
            </a:pathLst>
          </a:custGeom>
          <a:blipFill rotWithShape="1">
            <a:blip r:embed="rId6">
              <a:alphaModFix/>
            </a:blip>
            <a:stretch>
              <a:fillRect b="0" l="0" r="0" t="0"/>
            </a:stretch>
          </a:blipFill>
          <a:ln>
            <a:noFill/>
          </a:ln>
        </p:spPr>
      </p:sp>
      <p:sp>
        <p:nvSpPr>
          <p:cNvPr id="240" name="Google Shape;240;p14"/>
          <p:cNvSpPr/>
          <p:nvPr/>
        </p:nvSpPr>
        <p:spPr>
          <a:xfrm>
            <a:off x="5817992" y="3086095"/>
            <a:ext cx="7174715" cy="7200900"/>
          </a:xfrm>
          <a:custGeom>
            <a:rect b="b" l="l" r="r" t="t"/>
            <a:pathLst>
              <a:path extrusionOk="0" h="7200900" w="7174715">
                <a:moveTo>
                  <a:pt x="0" y="0"/>
                </a:moveTo>
                <a:lnTo>
                  <a:pt x="7174715" y="0"/>
                </a:lnTo>
                <a:lnTo>
                  <a:pt x="7174715" y="7200900"/>
                </a:lnTo>
                <a:lnTo>
                  <a:pt x="0" y="7200900"/>
                </a:lnTo>
                <a:lnTo>
                  <a:pt x="0" y="0"/>
                </a:lnTo>
                <a:close/>
              </a:path>
            </a:pathLst>
          </a:custGeom>
          <a:blipFill rotWithShape="1">
            <a:blip r:embed="rId7">
              <a:alphaModFix/>
            </a:blip>
            <a:stretch>
              <a:fillRect b="0" l="0" r="0" t="0"/>
            </a:stretch>
          </a:blipFill>
          <a:ln>
            <a:noFill/>
          </a:ln>
        </p:spPr>
      </p:sp>
      <p:sp>
        <p:nvSpPr>
          <p:cNvPr id="241" name="Google Shape;241;p14"/>
          <p:cNvSpPr/>
          <p:nvPr/>
        </p:nvSpPr>
        <p:spPr>
          <a:xfrm>
            <a:off x="12992690" y="2414916"/>
            <a:ext cx="1883511" cy="1883511"/>
          </a:xfrm>
          <a:custGeom>
            <a:rect b="b" l="l" r="r" t="t"/>
            <a:pathLst>
              <a:path extrusionOk="0" h="1883511" w="1883511">
                <a:moveTo>
                  <a:pt x="0" y="0"/>
                </a:moveTo>
                <a:lnTo>
                  <a:pt x="1883511" y="0"/>
                </a:lnTo>
                <a:lnTo>
                  <a:pt x="1883511" y="1883511"/>
                </a:lnTo>
                <a:lnTo>
                  <a:pt x="0" y="1883511"/>
                </a:lnTo>
                <a:lnTo>
                  <a:pt x="0" y="0"/>
                </a:lnTo>
                <a:close/>
              </a:path>
            </a:pathLst>
          </a:custGeom>
          <a:blipFill rotWithShape="1">
            <a:blip r:embed="rId8">
              <a:alphaModFix/>
            </a:blip>
            <a:stretch>
              <a:fillRect b="0" l="0" r="0" t="0"/>
            </a:stretch>
          </a:blipFill>
          <a:ln>
            <a:noFill/>
          </a:ln>
        </p:spPr>
      </p:sp>
      <p:sp>
        <p:nvSpPr>
          <p:cNvPr id="242" name="Google Shape;242;p14"/>
          <p:cNvSpPr/>
          <p:nvPr/>
        </p:nvSpPr>
        <p:spPr>
          <a:xfrm>
            <a:off x="1028700" y="205646"/>
            <a:ext cx="16224966" cy="4937854"/>
          </a:xfrm>
          <a:custGeom>
            <a:rect b="b" l="l" r="r" t="t"/>
            <a:pathLst>
              <a:path extrusionOk="0" h="4937854" w="16224966">
                <a:moveTo>
                  <a:pt x="0" y="0"/>
                </a:moveTo>
                <a:lnTo>
                  <a:pt x="16224966" y="0"/>
                </a:lnTo>
                <a:lnTo>
                  <a:pt x="16224966" y="4937854"/>
                </a:lnTo>
                <a:lnTo>
                  <a:pt x="0" y="4937854"/>
                </a:lnTo>
                <a:lnTo>
                  <a:pt x="0" y="0"/>
                </a:lnTo>
                <a:close/>
              </a:path>
            </a:pathLst>
          </a:custGeom>
          <a:blipFill rotWithShape="1">
            <a:blip r:embed="rId9">
              <a:alphaModFix/>
            </a:blip>
            <a:stretch>
              <a:fillRect b="-822" l="-3183" r="0" t="-822"/>
            </a:stretch>
          </a:blipFill>
          <a:ln>
            <a:noFill/>
          </a:ln>
        </p:spPr>
      </p:sp>
      <p:sp>
        <p:nvSpPr>
          <p:cNvPr id="243" name="Google Shape;243;p14"/>
          <p:cNvSpPr txBox="1"/>
          <p:nvPr/>
        </p:nvSpPr>
        <p:spPr>
          <a:xfrm>
            <a:off x="2877793" y="696818"/>
            <a:ext cx="5814268" cy="597089"/>
          </a:xfrm>
          <a:prstGeom prst="rect">
            <a:avLst/>
          </a:prstGeom>
          <a:noFill/>
          <a:ln>
            <a:noFill/>
          </a:ln>
        </p:spPr>
        <p:txBody>
          <a:bodyPr anchorCtr="0" anchor="t" bIns="0" lIns="0" spcFirstLastPara="1" rIns="0" wrap="square" tIns="0">
            <a:spAutoFit/>
          </a:bodyPr>
          <a:lstStyle/>
          <a:p>
            <a:pPr indent="0" lvl="0" marL="0" marR="0" rtl="0" algn="ctr">
              <a:lnSpc>
                <a:spcPct val="140045"/>
              </a:lnSpc>
              <a:spcBef>
                <a:spcPts val="0"/>
              </a:spcBef>
              <a:spcAft>
                <a:spcPts val="0"/>
              </a:spcAft>
              <a:buNone/>
            </a:pPr>
            <a:r>
              <a:rPr b="1" i="0" lang="en-US" sz="3491" u="none" cap="none" strike="noStrike">
                <a:solidFill>
                  <a:srgbClr val="737373"/>
                </a:solidFill>
                <a:latin typeface="Arial"/>
                <a:ea typeface="Arial"/>
                <a:cs typeface="Arial"/>
                <a:sym typeface="Arial"/>
              </a:rPr>
              <a:t>Choosing a group name</a:t>
            </a:r>
            <a:endParaRPr/>
          </a:p>
        </p:txBody>
      </p:sp>
      <p:sp>
        <p:nvSpPr>
          <p:cNvPr id="244" name="Google Shape;244;p14"/>
          <p:cNvSpPr/>
          <p:nvPr/>
        </p:nvSpPr>
        <p:spPr>
          <a:xfrm>
            <a:off x="2811781" y="710565"/>
            <a:ext cx="5992177" cy="559118"/>
          </a:xfrm>
          <a:custGeom>
            <a:rect b="b" l="l" r="r" t="t"/>
            <a:pathLst>
              <a:path extrusionOk="0" h="745490" w="7989570">
                <a:moveTo>
                  <a:pt x="7895590" y="640080"/>
                </a:moveTo>
                <a:cubicBezTo>
                  <a:pt x="6880860" y="566420"/>
                  <a:pt x="6460490" y="576580"/>
                  <a:pt x="6272530" y="586740"/>
                </a:cubicBezTo>
                <a:cubicBezTo>
                  <a:pt x="6186170" y="591820"/>
                  <a:pt x="6153150" y="593090"/>
                  <a:pt x="6082030" y="604520"/>
                </a:cubicBezTo>
                <a:cubicBezTo>
                  <a:pt x="5989320" y="619760"/>
                  <a:pt x="5868670" y="657860"/>
                  <a:pt x="5765800" y="676910"/>
                </a:cubicBezTo>
                <a:cubicBezTo>
                  <a:pt x="5665470" y="695960"/>
                  <a:pt x="5520690" y="721360"/>
                  <a:pt x="5469890" y="718820"/>
                </a:cubicBezTo>
                <a:cubicBezTo>
                  <a:pt x="5452110" y="718820"/>
                  <a:pt x="5445760" y="717550"/>
                  <a:pt x="5434330" y="711200"/>
                </a:cubicBezTo>
                <a:cubicBezTo>
                  <a:pt x="5420360" y="702310"/>
                  <a:pt x="5403850" y="684530"/>
                  <a:pt x="5397500" y="670560"/>
                </a:cubicBezTo>
                <a:cubicBezTo>
                  <a:pt x="5392420" y="659130"/>
                  <a:pt x="5391150" y="645160"/>
                  <a:pt x="5392420" y="633730"/>
                </a:cubicBezTo>
                <a:cubicBezTo>
                  <a:pt x="5393690" y="622300"/>
                  <a:pt x="5397500" y="609600"/>
                  <a:pt x="5405120" y="599440"/>
                </a:cubicBezTo>
                <a:cubicBezTo>
                  <a:pt x="5414010" y="586740"/>
                  <a:pt x="5422900" y="575310"/>
                  <a:pt x="5449570" y="567690"/>
                </a:cubicBezTo>
                <a:cubicBezTo>
                  <a:pt x="5554980" y="534670"/>
                  <a:pt x="6103620" y="593090"/>
                  <a:pt x="6315710" y="584200"/>
                </a:cubicBezTo>
                <a:cubicBezTo>
                  <a:pt x="6440170" y="579120"/>
                  <a:pt x="6535421" y="570230"/>
                  <a:pt x="6610350" y="553720"/>
                </a:cubicBezTo>
                <a:cubicBezTo>
                  <a:pt x="6657340" y="543560"/>
                  <a:pt x="6673850" y="524510"/>
                  <a:pt x="6725921" y="515620"/>
                </a:cubicBezTo>
                <a:cubicBezTo>
                  <a:pt x="6826250" y="499110"/>
                  <a:pt x="7040880" y="510540"/>
                  <a:pt x="7178040" y="509270"/>
                </a:cubicBezTo>
                <a:cubicBezTo>
                  <a:pt x="7292340" y="509270"/>
                  <a:pt x="7401560" y="506730"/>
                  <a:pt x="7493000" y="509270"/>
                </a:cubicBezTo>
                <a:cubicBezTo>
                  <a:pt x="7561580" y="513080"/>
                  <a:pt x="7617460" y="515620"/>
                  <a:pt x="7677150" y="524510"/>
                </a:cubicBezTo>
                <a:cubicBezTo>
                  <a:pt x="7733030" y="532130"/>
                  <a:pt x="7824471" y="575310"/>
                  <a:pt x="7840980" y="558800"/>
                </a:cubicBezTo>
                <a:cubicBezTo>
                  <a:pt x="7851140" y="546100"/>
                  <a:pt x="7819390" y="505460"/>
                  <a:pt x="7814310" y="478790"/>
                </a:cubicBezTo>
                <a:cubicBezTo>
                  <a:pt x="7810500" y="452120"/>
                  <a:pt x="7821930" y="422910"/>
                  <a:pt x="7813040" y="398780"/>
                </a:cubicBezTo>
                <a:cubicBezTo>
                  <a:pt x="7805420" y="374650"/>
                  <a:pt x="7793990" y="355600"/>
                  <a:pt x="7762240" y="334010"/>
                </a:cubicBezTo>
                <a:cubicBezTo>
                  <a:pt x="7670800" y="275590"/>
                  <a:pt x="7263130" y="189230"/>
                  <a:pt x="7122160" y="170180"/>
                </a:cubicBezTo>
                <a:cubicBezTo>
                  <a:pt x="7056120" y="160020"/>
                  <a:pt x="7016750" y="166370"/>
                  <a:pt x="6972300" y="165100"/>
                </a:cubicBezTo>
                <a:cubicBezTo>
                  <a:pt x="6936740" y="165100"/>
                  <a:pt x="6906260" y="153670"/>
                  <a:pt x="6877050" y="166370"/>
                </a:cubicBezTo>
                <a:cubicBezTo>
                  <a:pt x="6841490" y="180340"/>
                  <a:pt x="6814820" y="240030"/>
                  <a:pt x="6780530" y="262890"/>
                </a:cubicBezTo>
                <a:cubicBezTo>
                  <a:pt x="6751320" y="281940"/>
                  <a:pt x="6722110" y="290830"/>
                  <a:pt x="6690360" y="300990"/>
                </a:cubicBezTo>
                <a:cubicBezTo>
                  <a:pt x="6656070" y="311150"/>
                  <a:pt x="6639560" y="314960"/>
                  <a:pt x="6578600" y="320040"/>
                </a:cubicBezTo>
                <a:cubicBezTo>
                  <a:pt x="6310630" y="341630"/>
                  <a:pt x="5008880" y="274320"/>
                  <a:pt x="4413250" y="280670"/>
                </a:cubicBezTo>
                <a:cubicBezTo>
                  <a:pt x="3994150" y="285750"/>
                  <a:pt x="3528060" y="304800"/>
                  <a:pt x="3343910" y="323850"/>
                </a:cubicBezTo>
                <a:cubicBezTo>
                  <a:pt x="3279140" y="331470"/>
                  <a:pt x="3275330" y="341630"/>
                  <a:pt x="3213100" y="347980"/>
                </a:cubicBezTo>
                <a:cubicBezTo>
                  <a:pt x="3061970" y="361950"/>
                  <a:pt x="2598420" y="353060"/>
                  <a:pt x="2425700" y="353060"/>
                </a:cubicBezTo>
                <a:cubicBezTo>
                  <a:pt x="2340610" y="353060"/>
                  <a:pt x="2301240" y="355600"/>
                  <a:pt x="2235200" y="350520"/>
                </a:cubicBezTo>
                <a:cubicBezTo>
                  <a:pt x="2164080" y="344170"/>
                  <a:pt x="2092960" y="322580"/>
                  <a:pt x="2010410" y="313690"/>
                </a:cubicBezTo>
                <a:cubicBezTo>
                  <a:pt x="1912620" y="304800"/>
                  <a:pt x="1831340" y="303530"/>
                  <a:pt x="1687830" y="300990"/>
                </a:cubicBezTo>
                <a:cubicBezTo>
                  <a:pt x="1408430" y="295910"/>
                  <a:pt x="640080" y="273050"/>
                  <a:pt x="445770" y="309880"/>
                </a:cubicBezTo>
                <a:cubicBezTo>
                  <a:pt x="383540" y="321310"/>
                  <a:pt x="372110" y="345440"/>
                  <a:pt x="326390" y="354330"/>
                </a:cubicBezTo>
                <a:cubicBezTo>
                  <a:pt x="269240" y="367030"/>
                  <a:pt x="139700" y="342900"/>
                  <a:pt x="128270" y="365760"/>
                </a:cubicBezTo>
                <a:cubicBezTo>
                  <a:pt x="120650" y="381000"/>
                  <a:pt x="154940" y="429260"/>
                  <a:pt x="171450" y="431800"/>
                </a:cubicBezTo>
                <a:cubicBezTo>
                  <a:pt x="187960" y="434340"/>
                  <a:pt x="200660" y="391160"/>
                  <a:pt x="228600" y="381000"/>
                </a:cubicBezTo>
                <a:cubicBezTo>
                  <a:pt x="275590" y="363220"/>
                  <a:pt x="365760" y="391160"/>
                  <a:pt x="444500" y="382270"/>
                </a:cubicBezTo>
                <a:cubicBezTo>
                  <a:pt x="543560" y="370840"/>
                  <a:pt x="715010" y="303530"/>
                  <a:pt x="770890" y="302260"/>
                </a:cubicBezTo>
                <a:cubicBezTo>
                  <a:pt x="791210" y="302260"/>
                  <a:pt x="798830" y="304800"/>
                  <a:pt x="811530" y="311150"/>
                </a:cubicBezTo>
                <a:cubicBezTo>
                  <a:pt x="822960" y="317500"/>
                  <a:pt x="834390" y="326390"/>
                  <a:pt x="843280" y="337820"/>
                </a:cubicBezTo>
                <a:cubicBezTo>
                  <a:pt x="850900" y="347980"/>
                  <a:pt x="855980" y="361950"/>
                  <a:pt x="858520" y="375920"/>
                </a:cubicBezTo>
                <a:cubicBezTo>
                  <a:pt x="861060" y="388620"/>
                  <a:pt x="859790" y="402590"/>
                  <a:pt x="854710" y="416560"/>
                </a:cubicBezTo>
                <a:cubicBezTo>
                  <a:pt x="848360" y="433070"/>
                  <a:pt x="830580" y="453390"/>
                  <a:pt x="815340" y="463550"/>
                </a:cubicBezTo>
                <a:cubicBezTo>
                  <a:pt x="803910" y="471170"/>
                  <a:pt x="796290" y="471170"/>
                  <a:pt x="775970" y="473710"/>
                </a:cubicBezTo>
                <a:cubicBezTo>
                  <a:pt x="716280" y="481330"/>
                  <a:pt x="490220" y="482600"/>
                  <a:pt x="405130" y="467360"/>
                </a:cubicBezTo>
                <a:cubicBezTo>
                  <a:pt x="359410" y="458470"/>
                  <a:pt x="326390" y="448310"/>
                  <a:pt x="302260" y="430530"/>
                </a:cubicBezTo>
                <a:cubicBezTo>
                  <a:pt x="284480" y="417830"/>
                  <a:pt x="271780" y="398780"/>
                  <a:pt x="266700" y="382270"/>
                </a:cubicBezTo>
                <a:cubicBezTo>
                  <a:pt x="261620" y="368300"/>
                  <a:pt x="261620" y="354330"/>
                  <a:pt x="265430" y="341630"/>
                </a:cubicBezTo>
                <a:cubicBezTo>
                  <a:pt x="267970" y="328930"/>
                  <a:pt x="273050" y="314960"/>
                  <a:pt x="283210" y="304800"/>
                </a:cubicBezTo>
                <a:cubicBezTo>
                  <a:pt x="294640" y="292100"/>
                  <a:pt x="313690" y="279400"/>
                  <a:pt x="335280" y="275590"/>
                </a:cubicBezTo>
                <a:cubicBezTo>
                  <a:pt x="365760" y="269240"/>
                  <a:pt x="416560" y="280670"/>
                  <a:pt x="450850" y="290830"/>
                </a:cubicBezTo>
                <a:cubicBezTo>
                  <a:pt x="483870" y="300990"/>
                  <a:pt x="506730" y="321310"/>
                  <a:pt x="539750" y="332740"/>
                </a:cubicBezTo>
                <a:cubicBezTo>
                  <a:pt x="575310" y="346710"/>
                  <a:pt x="608330" y="356870"/>
                  <a:pt x="660400" y="363220"/>
                </a:cubicBezTo>
                <a:cubicBezTo>
                  <a:pt x="750570" y="374650"/>
                  <a:pt x="923290" y="392430"/>
                  <a:pt x="1031240" y="369570"/>
                </a:cubicBezTo>
                <a:cubicBezTo>
                  <a:pt x="1120140" y="350520"/>
                  <a:pt x="1202690" y="273050"/>
                  <a:pt x="1266190" y="257810"/>
                </a:cubicBezTo>
                <a:cubicBezTo>
                  <a:pt x="1306830" y="248920"/>
                  <a:pt x="1314450" y="256540"/>
                  <a:pt x="1367790" y="256540"/>
                </a:cubicBezTo>
                <a:cubicBezTo>
                  <a:pt x="1560830" y="256540"/>
                  <a:pt x="2494280" y="254000"/>
                  <a:pt x="2721610" y="278130"/>
                </a:cubicBezTo>
                <a:cubicBezTo>
                  <a:pt x="2799080" y="285750"/>
                  <a:pt x="2820670" y="299720"/>
                  <a:pt x="2876550" y="307340"/>
                </a:cubicBezTo>
                <a:cubicBezTo>
                  <a:pt x="2940050" y="316230"/>
                  <a:pt x="3032760" y="311150"/>
                  <a:pt x="3082290" y="323850"/>
                </a:cubicBezTo>
                <a:cubicBezTo>
                  <a:pt x="3112770" y="331470"/>
                  <a:pt x="3120390" y="347980"/>
                  <a:pt x="3153410" y="356870"/>
                </a:cubicBezTo>
                <a:cubicBezTo>
                  <a:pt x="3215640" y="370840"/>
                  <a:pt x="3360420" y="365760"/>
                  <a:pt x="3436620" y="367030"/>
                </a:cubicBezTo>
                <a:cubicBezTo>
                  <a:pt x="3489960" y="367030"/>
                  <a:pt x="3520440" y="369570"/>
                  <a:pt x="3569970" y="364490"/>
                </a:cubicBezTo>
                <a:cubicBezTo>
                  <a:pt x="3634740" y="358140"/>
                  <a:pt x="3710940" y="331470"/>
                  <a:pt x="3793490" y="322580"/>
                </a:cubicBezTo>
                <a:cubicBezTo>
                  <a:pt x="3893820" y="312420"/>
                  <a:pt x="4051300" y="326390"/>
                  <a:pt x="4130040" y="316230"/>
                </a:cubicBezTo>
                <a:cubicBezTo>
                  <a:pt x="4173220" y="311150"/>
                  <a:pt x="4188460" y="299720"/>
                  <a:pt x="4227830" y="294640"/>
                </a:cubicBezTo>
                <a:cubicBezTo>
                  <a:pt x="4286250" y="285750"/>
                  <a:pt x="4342130" y="281940"/>
                  <a:pt x="4452620" y="276860"/>
                </a:cubicBezTo>
                <a:cubicBezTo>
                  <a:pt x="4759960" y="264160"/>
                  <a:pt x="6018530" y="232410"/>
                  <a:pt x="6192520" y="262890"/>
                </a:cubicBezTo>
                <a:cubicBezTo>
                  <a:pt x="6224270" y="269240"/>
                  <a:pt x="6233160" y="270510"/>
                  <a:pt x="6247130" y="284480"/>
                </a:cubicBezTo>
                <a:cubicBezTo>
                  <a:pt x="6262370" y="299720"/>
                  <a:pt x="6275070" y="334010"/>
                  <a:pt x="6273800" y="355600"/>
                </a:cubicBezTo>
                <a:cubicBezTo>
                  <a:pt x="6272530" y="374650"/>
                  <a:pt x="6261100" y="396240"/>
                  <a:pt x="6247130" y="407670"/>
                </a:cubicBezTo>
                <a:cubicBezTo>
                  <a:pt x="6233160" y="420370"/>
                  <a:pt x="6212840" y="427990"/>
                  <a:pt x="6192520" y="429260"/>
                </a:cubicBezTo>
                <a:cubicBezTo>
                  <a:pt x="6168390" y="430530"/>
                  <a:pt x="6150610" y="415290"/>
                  <a:pt x="6111240" y="410210"/>
                </a:cubicBezTo>
                <a:cubicBezTo>
                  <a:pt x="6003290" y="397510"/>
                  <a:pt x="5670550" y="425450"/>
                  <a:pt x="5502910" y="405130"/>
                </a:cubicBezTo>
                <a:cubicBezTo>
                  <a:pt x="5383530" y="391160"/>
                  <a:pt x="5316220" y="350520"/>
                  <a:pt x="5198110" y="332740"/>
                </a:cubicBezTo>
                <a:cubicBezTo>
                  <a:pt x="5038090" y="308610"/>
                  <a:pt x="4841240" y="299720"/>
                  <a:pt x="4626610" y="293370"/>
                </a:cubicBezTo>
                <a:cubicBezTo>
                  <a:pt x="4354830" y="284480"/>
                  <a:pt x="3839210" y="285750"/>
                  <a:pt x="3696970" y="298450"/>
                </a:cubicBezTo>
                <a:cubicBezTo>
                  <a:pt x="3653790" y="302260"/>
                  <a:pt x="3642360" y="300990"/>
                  <a:pt x="3613150" y="312420"/>
                </a:cubicBezTo>
                <a:cubicBezTo>
                  <a:pt x="3575050" y="325120"/>
                  <a:pt x="3528060" y="382270"/>
                  <a:pt x="3492500" y="383540"/>
                </a:cubicBezTo>
                <a:cubicBezTo>
                  <a:pt x="3465830" y="384810"/>
                  <a:pt x="3435350" y="365760"/>
                  <a:pt x="3420110" y="349250"/>
                </a:cubicBezTo>
                <a:cubicBezTo>
                  <a:pt x="3408680" y="336550"/>
                  <a:pt x="3401060" y="316230"/>
                  <a:pt x="3403600" y="298450"/>
                </a:cubicBezTo>
                <a:cubicBezTo>
                  <a:pt x="3404870" y="275590"/>
                  <a:pt x="3423920" y="241300"/>
                  <a:pt x="3440430" y="227330"/>
                </a:cubicBezTo>
                <a:cubicBezTo>
                  <a:pt x="3455670" y="215900"/>
                  <a:pt x="3474720" y="210820"/>
                  <a:pt x="3493770" y="213360"/>
                </a:cubicBezTo>
                <a:cubicBezTo>
                  <a:pt x="3515360" y="215900"/>
                  <a:pt x="3548380" y="236220"/>
                  <a:pt x="3562350" y="254000"/>
                </a:cubicBezTo>
                <a:cubicBezTo>
                  <a:pt x="3572510" y="269240"/>
                  <a:pt x="3576320" y="289560"/>
                  <a:pt x="3573780" y="307340"/>
                </a:cubicBezTo>
                <a:cubicBezTo>
                  <a:pt x="3568700" y="328930"/>
                  <a:pt x="3547110" y="361950"/>
                  <a:pt x="3528060" y="373380"/>
                </a:cubicBezTo>
                <a:cubicBezTo>
                  <a:pt x="3512820" y="383540"/>
                  <a:pt x="3492500" y="387350"/>
                  <a:pt x="3474720" y="382270"/>
                </a:cubicBezTo>
                <a:cubicBezTo>
                  <a:pt x="3453130" y="377190"/>
                  <a:pt x="3420110" y="355600"/>
                  <a:pt x="3411220" y="334010"/>
                </a:cubicBezTo>
                <a:cubicBezTo>
                  <a:pt x="3401060" y="312420"/>
                  <a:pt x="3406140" y="274320"/>
                  <a:pt x="3415030" y="254000"/>
                </a:cubicBezTo>
                <a:cubicBezTo>
                  <a:pt x="3423920" y="237490"/>
                  <a:pt x="3437890" y="231140"/>
                  <a:pt x="3456940" y="218440"/>
                </a:cubicBezTo>
                <a:cubicBezTo>
                  <a:pt x="3492500" y="196850"/>
                  <a:pt x="3576320" y="160020"/>
                  <a:pt x="3620770" y="144780"/>
                </a:cubicBezTo>
                <a:cubicBezTo>
                  <a:pt x="3651250" y="135890"/>
                  <a:pt x="3657600" y="133350"/>
                  <a:pt x="3696970" y="130810"/>
                </a:cubicBezTo>
                <a:cubicBezTo>
                  <a:pt x="3825240" y="118110"/>
                  <a:pt x="4276090" y="128270"/>
                  <a:pt x="4533900" y="135890"/>
                </a:cubicBezTo>
                <a:cubicBezTo>
                  <a:pt x="4757420" y="142240"/>
                  <a:pt x="5008880" y="152400"/>
                  <a:pt x="5158740" y="168910"/>
                </a:cubicBezTo>
                <a:cubicBezTo>
                  <a:pt x="5242560" y="179070"/>
                  <a:pt x="5294630" y="189230"/>
                  <a:pt x="5354320" y="203200"/>
                </a:cubicBezTo>
                <a:cubicBezTo>
                  <a:pt x="5407660" y="215900"/>
                  <a:pt x="5435600" y="237490"/>
                  <a:pt x="5502910" y="247650"/>
                </a:cubicBezTo>
                <a:cubicBezTo>
                  <a:pt x="5633720" y="265430"/>
                  <a:pt x="5971540" y="229870"/>
                  <a:pt x="6098540" y="243840"/>
                </a:cubicBezTo>
                <a:cubicBezTo>
                  <a:pt x="6159500" y="250190"/>
                  <a:pt x="6201410" y="255270"/>
                  <a:pt x="6230620" y="273050"/>
                </a:cubicBezTo>
                <a:cubicBezTo>
                  <a:pt x="6249670" y="284480"/>
                  <a:pt x="6263640" y="298450"/>
                  <a:pt x="6269990" y="316230"/>
                </a:cubicBezTo>
                <a:cubicBezTo>
                  <a:pt x="6276340" y="337820"/>
                  <a:pt x="6273800" y="373380"/>
                  <a:pt x="6259830" y="393700"/>
                </a:cubicBezTo>
                <a:cubicBezTo>
                  <a:pt x="6245860" y="414020"/>
                  <a:pt x="6226810" y="424180"/>
                  <a:pt x="6181090" y="435610"/>
                </a:cubicBezTo>
                <a:cubicBezTo>
                  <a:pt x="5982970" y="485140"/>
                  <a:pt x="4864100" y="416560"/>
                  <a:pt x="4505960" y="435610"/>
                </a:cubicBezTo>
                <a:cubicBezTo>
                  <a:pt x="4335780" y="444500"/>
                  <a:pt x="4254501" y="469900"/>
                  <a:pt x="4131310" y="476250"/>
                </a:cubicBezTo>
                <a:cubicBezTo>
                  <a:pt x="4010660" y="482600"/>
                  <a:pt x="3874770" y="466090"/>
                  <a:pt x="3773170" y="474980"/>
                </a:cubicBezTo>
                <a:cubicBezTo>
                  <a:pt x="3695700" y="482600"/>
                  <a:pt x="3647440" y="505460"/>
                  <a:pt x="3569970" y="510540"/>
                </a:cubicBezTo>
                <a:cubicBezTo>
                  <a:pt x="3469640" y="518160"/>
                  <a:pt x="3312160" y="513080"/>
                  <a:pt x="3219450" y="500380"/>
                </a:cubicBezTo>
                <a:cubicBezTo>
                  <a:pt x="3158490" y="491490"/>
                  <a:pt x="3129280" y="472440"/>
                  <a:pt x="3068320" y="462280"/>
                </a:cubicBezTo>
                <a:cubicBezTo>
                  <a:pt x="2976880" y="447040"/>
                  <a:pt x="2837180" y="438150"/>
                  <a:pt x="2720340" y="430530"/>
                </a:cubicBezTo>
                <a:cubicBezTo>
                  <a:pt x="2602230" y="422910"/>
                  <a:pt x="2512060" y="419100"/>
                  <a:pt x="2363470" y="416560"/>
                </a:cubicBezTo>
                <a:cubicBezTo>
                  <a:pt x="2115820" y="412750"/>
                  <a:pt x="1543050" y="408940"/>
                  <a:pt x="1369060" y="424180"/>
                </a:cubicBezTo>
                <a:cubicBezTo>
                  <a:pt x="1305560" y="430530"/>
                  <a:pt x="1287780" y="431800"/>
                  <a:pt x="1240790" y="445770"/>
                </a:cubicBezTo>
                <a:cubicBezTo>
                  <a:pt x="1178560" y="463550"/>
                  <a:pt x="1109980" y="519430"/>
                  <a:pt x="1031240" y="534670"/>
                </a:cubicBezTo>
                <a:cubicBezTo>
                  <a:pt x="935990" y="554990"/>
                  <a:pt x="796290" y="542290"/>
                  <a:pt x="704850" y="535940"/>
                </a:cubicBezTo>
                <a:cubicBezTo>
                  <a:pt x="638810" y="530860"/>
                  <a:pt x="594360" y="523240"/>
                  <a:pt x="534670" y="509270"/>
                </a:cubicBezTo>
                <a:cubicBezTo>
                  <a:pt x="462280" y="491490"/>
                  <a:pt x="344170" y="461010"/>
                  <a:pt x="302260" y="430530"/>
                </a:cubicBezTo>
                <a:cubicBezTo>
                  <a:pt x="281940" y="415290"/>
                  <a:pt x="271780" y="400050"/>
                  <a:pt x="266700" y="382270"/>
                </a:cubicBezTo>
                <a:cubicBezTo>
                  <a:pt x="261620" y="364490"/>
                  <a:pt x="265430" y="337820"/>
                  <a:pt x="271780" y="322580"/>
                </a:cubicBezTo>
                <a:cubicBezTo>
                  <a:pt x="276860" y="308610"/>
                  <a:pt x="285750" y="298450"/>
                  <a:pt x="297180" y="290830"/>
                </a:cubicBezTo>
                <a:cubicBezTo>
                  <a:pt x="312420" y="281940"/>
                  <a:pt x="336550" y="273050"/>
                  <a:pt x="355600" y="274320"/>
                </a:cubicBezTo>
                <a:cubicBezTo>
                  <a:pt x="373380" y="275590"/>
                  <a:pt x="382270" y="292100"/>
                  <a:pt x="408940" y="297180"/>
                </a:cubicBezTo>
                <a:cubicBezTo>
                  <a:pt x="477520" y="312420"/>
                  <a:pt x="731520" y="289560"/>
                  <a:pt x="791210" y="304800"/>
                </a:cubicBezTo>
                <a:cubicBezTo>
                  <a:pt x="811530" y="308610"/>
                  <a:pt x="817880" y="313690"/>
                  <a:pt x="828040" y="322580"/>
                </a:cubicBezTo>
                <a:cubicBezTo>
                  <a:pt x="839470" y="331470"/>
                  <a:pt x="848360" y="342900"/>
                  <a:pt x="853440" y="355600"/>
                </a:cubicBezTo>
                <a:cubicBezTo>
                  <a:pt x="858520" y="368300"/>
                  <a:pt x="859790" y="382270"/>
                  <a:pt x="859790" y="396240"/>
                </a:cubicBezTo>
                <a:cubicBezTo>
                  <a:pt x="858520" y="408940"/>
                  <a:pt x="853440" y="424180"/>
                  <a:pt x="845820" y="435610"/>
                </a:cubicBezTo>
                <a:cubicBezTo>
                  <a:pt x="838200" y="445770"/>
                  <a:pt x="828040" y="455930"/>
                  <a:pt x="815340" y="463550"/>
                </a:cubicBezTo>
                <a:cubicBezTo>
                  <a:pt x="801370" y="472440"/>
                  <a:pt x="787400" y="474980"/>
                  <a:pt x="760730" y="481330"/>
                </a:cubicBezTo>
                <a:cubicBezTo>
                  <a:pt x="698500" y="499110"/>
                  <a:pt x="549910" y="539750"/>
                  <a:pt x="444500" y="549910"/>
                </a:cubicBezTo>
                <a:cubicBezTo>
                  <a:pt x="341630" y="561340"/>
                  <a:pt x="209550" y="566420"/>
                  <a:pt x="134620" y="548640"/>
                </a:cubicBezTo>
                <a:cubicBezTo>
                  <a:pt x="87630" y="535940"/>
                  <a:pt x="48260" y="518160"/>
                  <a:pt x="26670" y="491490"/>
                </a:cubicBezTo>
                <a:cubicBezTo>
                  <a:pt x="8890" y="468630"/>
                  <a:pt x="6350" y="433070"/>
                  <a:pt x="3810" y="403860"/>
                </a:cubicBezTo>
                <a:cubicBezTo>
                  <a:pt x="0" y="375920"/>
                  <a:pt x="0" y="350520"/>
                  <a:pt x="7620" y="322580"/>
                </a:cubicBezTo>
                <a:cubicBezTo>
                  <a:pt x="17780" y="290830"/>
                  <a:pt x="35560" y="246380"/>
                  <a:pt x="62230" y="226060"/>
                </a:cubicBezTo>
                <a:cubicBezTo>
                  <a:pt x="86360" y="207010"/>
                  <a:pt x="120650" y="208280"/>
                  <a:pt x="157480" y="200660"/>
                </a:cubicBezTo>
                <a:cubicBezTo>
                  <a:pt x="207010" y="191770"/>
                  <a:pt x="283210" y="195580"/>
                  <a:pt x="335280" y="184150"/>
                </a:cubicBezTo>
                <a:cubicBezTo>
                  <a:pt x="377190" y="175260"/>
                  <a:pt x="386080" y="156210"/>
                  <a:pt x="445770" y="147320"/>
                </a:cubicBezTo>
                <a:cubicBezTo>
                  <a:pt x="657860" y="113030"/>
                  <a:pt x="1629410" y="134620"/>
                  <a:pt x="1936750" y="153670"/>
                </a:cubicBezTo>
                <a:cubicBezTo>
                  <a:pt x="2075180" y="162560"/>
                  <a:pt x="2108200" y="181610"/>
                  <a:pt x="2236470" y="190500"/>
                </a:cubicBezTo>
                <a:cubicBezTo>
                  <a:pt x="2466340" y="204470"/>
                  <a:pt x="3053080" y="222250"/>
                  <a:pt x="3199130" y="194310"/>
                </a:cubicBezTo>
                <a:cubicBezTo>
                  <a:pt x="3244851" y="185420"/>
                  <a:pt x="3242310" y="167640"/>
                  <a:pt x="3285490" y="158750"/>
                </a:cubicBezTo>
                <a:cubicBezTo>
                  <a:pt x="3395980" y="135890"/>
                  <a:pt x="3740151" y="154940"/>
                  <a:pt x="3896360" y="143510"/>
                </a:cubicBezTo>
                <a:cubicBezTo>
                  <a:pt x="3994150" y="137160"/>
                  <a:pt x="4028440" y="121920"/>
                  <a:pt x="4133851" y="116840"/>
                </a:cubicBezTo>
                <a:cubicBezTo>
                  <a:pt x="4344670" y="106680"/>
                  <a:pt x="4776470" y="133350"/>
                  <a:pt x="5078730" y="135890"/>
                </a:cubicBezTo>
                <a:cubicBezTo>
                  <a:pt x="5356860" y="138430"/>
                  <a:pt x="5629910" y="128270"/>
                  <a:pt x="5882640" y="133350"/>
                </a:cubicBezTo>
                <a:cubicBezTo>
                  <a:pt x="6108701" y="137160"/>
                  <a:pt x="6404610" y="161290"/>
                  <a:pt x="6525260" y="160020"/>
                </a:cubicBezTo>
                <a:cubicBezTo>
                  <a:pt x="6573521" y="158750"/>
                  <a:pt x="6592571" y="160020"/>
                  <a:pt x="6625590" y="153670"/>
                </a:cubicBezTo>
                <a:cubicBezTo>
                  <a:pt x="6658610" y="146050"/>
                  <a:pt x="6695440" y="132080"/>
                  <a:pt x="6722110" y="113030"/>
                </a:cubicBezTo>
                <a:cubicBezTo>
                  <a:pt x="6747510" y="95250"/>
                  <a:pt x="6757671" y="62230"/>
                  <a:pt x="6781800" y="45720"/>
                </a:cubicBezTo>
                <a:cubicBezTo>
                  <a:pt x="6808471" y="27940"/>
                  <a:pt x="6836410" y="17780"/>
                  <a:pt x="6877050" y="11430"/>
                </a:cubicBezTo>
                <a:cubicBezTo>
                  <a:pt x="6944360" y="0"/>
                  <a:pt x="7035800" y="3810"/>
                  <a:pt x="7147560" y="19050"/>
                </a:cubicBezTo>
                <a:cubicBezTo>
                  <a:pt x="7334250" y="44450"/>
                  <a:pt x="7767321" y="135890"/>
                  <a:pt x="7885430" y="203200"/>
                </a:cubicBezTo>
                <a:cubicBezTo>
                  <a:pt x="7931150" y="228600"/>
                  <a:pt x="7948930" y="252730"/>
                  <a:pt x="7965440" y="281940"/>
                </a:cubicBezTo>
                <a:cubicBezTo>
                  <a:pt x="7978140" y="304800"/>
                  <a:pt x="7978140" y="326390"/>
                  <a:pt x="7980680" y="358140"/>
                </a:cubicBezTo>
                <a:cubicBezTo>
                  <a:pt x="7985760" y="406400"/>
                  <a:pt x="7985760" y="497840"/>
                  <a:pt x="7976871" y="549910"/>
                </a:cubicBezTo>
                <a:cubicBezTo>
                  <a:pt x="7971790" y="586740"/>
                  <a:pt x="7966710" y="614680"/>
                  <a:pt x="7948930" y="640080"/>
                </a:cubicBezTo>
                <a:cubicBezTo>
                  <a:pt x="7929880" y="668020"/>
                  <a:pt x="7905750" y="694690"/>
                  <a:pt x="7863840" y="707390"/>
                </a:cubicBezTo>
                <a:cubicBezTo>
                  <a:pt x="7785100" y="730250"/>
                  <a:pt x="7631430" y="680720"/>
                  <a:pt x="7493000" y="674370"/>
                </a:cubicBezTo>
                <a:cubicBezTo>
                  <a:pt x="7312660" y="666750"/>
                  <a:pt x="7014210" y="671830"/>
                  <a:pt x="6873240" y="673100"/>
                </a:cubicBezTo>
                <a:cubicBezTo>
                  <a:pt x="6799580" y="674370"/>
                  <a:pt x="6753860" y="669290"/>
                  <a:pt x="6706871" y="679450"/>
                </a:cubicBezTo>
                <a:cubicBezTo>
                  <a:pt x="6670040" y="685800"/>
                  <a:pt x="6652260" y="706120"/>
                  <a:pt x="6611621" y="715010"/>
                </a:cubicBezTo>
                <a:cubicBezTo>
                  <a:pt x="6540500" y="731520"/>
                  <a:pt x="6430010" y="735330"/>
                  <a:pt x="6315710" y="739140"/>
                </a:cubicBezTo>
                <a:cubicBezTo>
                  <a:pt x="6155690" y="745490"/>
                  <a:pt x="5900420" y="745490"/>
                  <a:pt x="5739130" y="737870"/>
                </a:cubicBezTo>
                <a:cubicBezTo>
                  <a:pt x="5621020" y="732790"/>
                  <a:pt x="5480050" y="730250"/>
                  <a:pt x="5434330" y="711200"/>
                </a:cubicBezTo>
                <a:cubicBezTo>
                  <a:pt x="5417820" y="703580"/>
                  <a:pt x="5412740" y="697230"/>
                  <a:pt x="5406390" y="687070"/>
                </a:cubicBezTo>
                <a:cubicBezTo>
                  <a:pt x="5397500" y="673100"/>
                  <a:pt x="5391150" y="648970"/>
                  <a:pt x="5392420" y="633730"/>
                </a:cubicBezTo>
                <a:cubicBezTo>
                  <a:pt x="5393690" y="621030"/>
                  <a:pt x="5397500" y="609600"/>
                  <a:pt x="5405120" y="599440"/>
                </a:cubicBezTo>
                <a:cubicBezTo>
                  <a:pt x="5414010" y="586740"/>
                  <a:pt x="5429250" y="576580"/>
                  <a:pt x="5449570" y="567690"/>
                </a:cubicBezTo>
                <a:cubicBezTo>
                  <a:pt x="5481320" y="553720"/>
                  <a:pt x="5532120" y="546100"/>
                  <a:pt x="5584190" y="537210"/>
                </a:cubicBezTo>
                <a:cubicBezTo>
                  <a:pt x="5655310" y="527050"/>
                  <a:pt x="5759450" y="528320"/>
                  <a:pt x="5840730" y="513080"/>
                </a:cubicBezTo>
                <a:cubicBezTo>
                  <a:pt x="5918200" y="499110"/>
                  <a:pt x="5986780" y="464820"/>
                  <a:pt x="6060440" y="450850"/>
                </a:cubicBezTo>
                <a:cubicBezTo>
                  <a:pt x="6131560" y="436880"/>
                  <a:pt x="6176010" y="435610"/>
                  <a:pt x="6272530" y="429260"/>
                </a:cubicBezTo>
                <a:cubicBezTo>
                  <a:pt x="6478271" y="417830"/>
                  <a:pt x="7011671" y="397510"/>
                  <a:pt x="7236460" y="412750"/>
                </a:cubicBezTo>
                <a:cubicBezTo>
                  <a:pt x="7358380" y="421640"/>
                  <a:pt x="7419340" y="447040"/>
                  <a:pt x="7517130" y="455930"/>
                </a:cubicBezTo>
                <a:cubicBezTo>
                  <a:pt x="7622540" y="467360"/>
                  <a:pt x="7768590" y="462280"/>
                  <a:pt x="7846060" y="472440"/>
                </a:cubicBezTo>
                <a:cubicBezTo>
                  <a:pt x="7887971" y="477520"/>
                  <a:pt x="7919721" y="480060"/>
                  <a:pt x="7943850" y="494030"/>
                </a:cubicBezTo>
                <a:cubicBezTo>
                  <a:pt x="7961630" y="502920"/>
                  <a:pt x="7976871" y="516890"/>
                  <a:pt x="7983221" y="533400"/>
                </a:cubicBezTo>
                <a:cubicBezTo>
                  <a:pt x="7989571" y="552450"/>
                  <a:pt x="7985760" y="588010"/>
                  <a:pt x="7976871" y="605790"/>
                </a:cubicBezTo>
                <a:cubicBezTo>
                  <a:pt x="7971790" y="617220"/>
                  <a:pt x="7961630" y="626110"/>
                  <a:pt x="7950200" y="631190"/>
                </a:cubicBezTo>
                <a:cubicBezTo>
                  <a:pt x="7936230" y="638810"/>
                  <a:pt x="7895590" y="640080"/>
                  <a:pt x="7895590" y="640080"/>
                </a:cubicBezTo>
              </a:path>
            </a:pathLst>
          </a:custGeom>
          <a:solidFill>
            <a:srgbClr val="7373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4"/>
          <p:cNvSpPr/>
          <p:nvPr/>
        </p:nvSpPr>
        <p:spPr>
          <a:xfrm>
            <a:off x="3052762" y="736282"/>
            <a:ext cx="3982402" cy="621983"/>
          </a:xfrm>
          <a:custGeom>
            <a:rect b="b" l="l" r="r" t="t"/>
            <a:pathLst>
              <a:path extrusionOk="0" h="829310" w="5309870">
                <a:moveTo>
                  <a:pt x="4706620" y="546100"/>
                </a:moveTo>
                <a:cubicBezTo>
                  <a:pt x="3938270" y="483870"/>
                  <a:pt x="3821430" y="488950"/>
                  <a:pt x="3747770" y="490220"/>
                </a:cubicBezTo>
                <a:cubicBezTo>
                  <a:pt x="3707130" y="490220"/>
                  <a:pt x="3693160" y="486410"/>
                  <a:pt x="3653790" y="491490"/>
                </a:cubicBezTo>
                <a:cubicBezTo>
                  <a:pt x="3586480" y="501650"/>
                  <a:pt x="3451860" y="557530"/>
                  <a:pt x="3379470" y="565150"/>
                </a:cubicBezTo>
                <a:cubicBezTo>
                  <a:pt x="3333750" y="570230"/>
                  <a:pt x="3288030" y="580390"/>
                  <a:pt x="3263900" y="560070"/>
                </a:cubicBezTo>
                <a:cubicBezTo>
                  <a:pt x="3238500" y="537210"/>
                  <a:pt x="3221990" y="462280"/>
                  <a:pt x="3238500" y="424180"/>
                </a:cubicBezTo>
                <a:cubicBezTo>
                  <a:pt x="3260090" y="377190"/>
                  <a:pt x="3373120" y="353060"/>
                  <a:pt x="3422650" y="318770"/>
                </a:cubicBezTo>
                <a:cubicBezTo>
                  <a:pt x="3462020" y="292100"/>
                  <a:pt x="3486150" y="259080"/>
                  <a:pt x="3519170" y="240030"/>
                </a:cubicBezTo>
                <a:cubicBezTo>
                  <a:pt x="3548380" y="223520"/>
                  <a:pt x="3609340" y="215900"/>
                  <a:pt x="3609340" y="205740"/>
                </a:cubicBezTo>
                <a:cubicBezTo>
                  <a:pt x="3609340" y="195580"/>
                  <a:pt x="3567430" y="185420"/>
                  <a:pt x="3526790" y="179070"/>
                </a:cubicBezTo>
                <a:cubicBezTo>
                  <a:pt x="3429000" y="163830"/>
                  <a:pt x="3162300" y="171450"/>
                  <a:pt x="3002280" y="179070"/>
                </a:cubicBezTo>
                <a:cubicBezTo>
                  <a:pt x="2867660" y="185420"/>
                  <a:pt x="2767330" y="193040"/>
                  <a:pt x="2628900" y="214630"/>
                </a:cubicBezTo>
                <a:cubicBezTo>
                  <a:pt x="2448560" y="243840"/>
                  <a:pt x="2204720" y="287020"/>
                  <a:pt x="2015490" y="351790"/>
                </a:cubicBezTo>
                <a:cubicBezTo>
                  <a:pt x="1840230" y="414020"/>
                  <a:pt x="1635760" y="557530"/>
                  <a:pt x="1526540" y="586740"/>
                </a:cubicBezTo>
                <a:cubicBezTo>
                  <a:pt x="1475740" y="601980"/>
                  <a:pt x="1461770" y="596900"/>
                  <a:pt x="1409700" y="598170"/>
                </a:cubicBezTo>
                <a:cubicBezTo>
                  <a:pt x="1305560" y="603250"/>
                  <a:pt x="1101090" y="599440"/>
                  <a:pt x="937260" y="595630"/>
                </a:cubicBezTo>
                <a:cubicBezTo>
                  <a:pt x="758190" y="590550"/>
                  <a:pt x="485140" y="584200"/>
                  <a:pt x="374650" y="570230"/>
                </a:cubicBezTo>
                <a:cubicBezTo>
                  <a:pt x="328930" y="563880"/>
                  <a:pt x="316230" y="553720"/>
                  <a:pt x="278130" y="548640"/>
                </a:cubicBezTo>
                <a:cubicBezTo>
                  <a:pt x="218440" y="541020"/>
                  <a:pt x="101600" y="551180"/>
                  <a:pt x="57150" y="534670"/>
                </a:cubicBezTo>
                <a:cubicBezTo>
                  <a:pt x="34290" y="527050"/>
                  <a:pt x="21590" y="514350"/>
                  <a:pt x="12700" y="501650"/>
                </a:cubicBezTo>
                <a:cubicBezTo>
                  <a:pt x="5080" y="491490"/>
                  <a:pt x="1270" y="480060"/>
                  <a:pt x="1270" y="467360"/>
                </a:cubicBezTo>
                <a:cubicBezTo>
                  <a:pt x="1270" y="450850"/>
                  <a:pt x="7620" y="426720"/>
                  <a:pt x="16510" y="414020"/>
                </a:cubicBezTo>
                <a:cubicBezTo>
                  <a:pt x="22860" y="402590"/>
                  <a:pt x="27940" y="398780"/>
                  <a:pt x="44450" y="389890"/>
                </a:cubicBezTo>
                <a:cubicBezTo>
                  <a:pt x="102870" y="361950"/>
                  <a:pt x="363220" y="298450"/>
                  <a:pt x="478790" y="283210"/>
                </a:cubicBezTo>
                <a:cubicBezTo>
                  <a:pt x="553720" y="273050"/>
                  <a:pt x="613410" y="275590"/>
                  <a:pt x="665480" y="279400"/>
                </a:cubicBezTo>
                <a:cubicBezTo>
                  <a:pt x="704850" y="283210"/>
                  <a:pt x="723900" y="287020"/>
                  <a:pt x="767080" y="298450"/>
                </a:cubicBezTo>
                <a:cubicBezTo>
                  <a:pt x="849630" y="322580"/>
                  <a:pt x="1010920" y="402590"/>
                  <a:pt x="1122680" y="435610"/>
                </a:cubicBezTo>
                <a:cubicBezTo>
                  <a:pt x="1217930" y="463550"/>
                  <a:pt x="1300480" y="481330"/>
                  <a:pt x="1393190" y="491490"/>
                </a:cubicBezTo>
                <a:cubicBezTo>
                  <a:pt x="1487170" y="501650"/>
                  <a:pt x="1611630" y="505460"/>
                  <a:pt x="1684020" y="492760"/>
                </a:cubicBezTo>
                <a:cubicBezTo>
                  <a:pt x="1728470" y="485140"/>
                  <a:pt x="1752600" y="459740"/>
                  <a:pt x="1786890" y="452120"/>
                </a:cubicBezTo>
                <a:cubicBezTo>
                  <a:pt x="1821180" y="445770"/>
                  <a:pt x="1836420" y="449580"/>
                  <a:pt x="1889760" y="448310"/>
                </a:cubicBezTo>
                <a:cubicBezTo>
                  <a:pt x="2078990" y="444500"/>
                  <a:pt x="2893060" y="421640"/>
                  <a:pt x="3177540" y="448310"/>
                </a:cubicBezTo>
                <a:cubicBezTo>
                  <a:pt x="3321050" y="462280"/>
                  <a:pt x="3387090" y="494030"/>
                  <a:pt x="3498850" y="509270"/>
                </a:cubicBezTo>
                <a:cubicBezTo>
                  <a:pt x="3619500" y="525780"/>
                  <a:pt x="3768090" y="521970"/>
                  <a:pt x="3881120" y="543560"/>
                </a:cubicBezTo>
                <a:cubicBezTo>
                  <a:pt x="3971290" y="561340"/>
                  <a:pt x="4065270" y="605790"/>
                  <a:pt x="4123690" y="617220"/>
                </a:cubicBezTo>
                <a:cubicBezTo>
                  <a:pt x="4156710" y="624840"/>
                  <a:pt x="4161790" y="624840"/>
                  <a:pt x="4202430" y="627380"/>
                </a:cubicBezTo>
                <a:cubicBezTo>
                  <a:pt x="4349750" y="636270"/>
                  <a:pt x="5085080" y="593090"/>
                  <a:pt x="5224780" y="627380"/>
                </a:cubicBezTo>
                <a:cubicBezTo>
                  <a:pt x="5262880" y="637540"/>
                  <a:pt x="5280660" y="647700"/>
                  <a:pt x="5294630" y="664210"/>
                </a:cubicBezTo>
                <a:cubicBezTo>
                  <a:pt x="5304790" y="678180"/>
                  <a:pt x="5309870" y="699770"/>
                  <a:pt x="5308600" y="716280"/>
                </a:cubicBezTo>
                <a:cubicBezTo>
                  <a:pt x="5307330" y="732790"/>
                  <a:pt x="5300980" y="753110"/>
                  <a:pt x="5288280" y="765810"/>
                </a:cubicBezTo>
                <a:cubicBezTo>
                  <a:pt x="5273040" y="781050"/>
                  <a:pt x="5238750" y="797560"/>
                  <a:pt x="5215890" y="795020"/>
                </a:cubicBezTo>
                <a:cubicBezTo>
                  <a:pt x="5191760" y="792480"/>
                  <a:pt x="5162550" y="769620"/>
                  <a:pt x="5149850" y="750570"/>
                </a:cubicBezTo>
                <a:cubicBezTo>
                  <a:pt x="5140960" y="736600"/>
                  <a:pt x="5138420" y="715010"/>
                  <a:pt x="5142230" y="698500"/>
                </a:cubicBezTo>
                <a:cubicBezTo>
                  <a:pt x="5144770" y="681990"/>
                  <a:pt x="5152390" y="661670"/>
                  <a:pt x="5166360" y="650240"/>
                </a:cubicBezTo>
                <a:cubicBezTo>
                  <a:pt x="5184140" y="637540"/>
                  <a:pt x="5220970" y="627380"/>
                  <a:pt x="5242560" y="629920"/>
                </a:cubicBezTo>
                <a:cubicBezTo>
                  <a:pt x="5260340" y="632460"/>
                  <a:pt x="5278120" y="643890"/>
                  <a:pt x="5288280" y="657860"/>
                </a:cubicBezTo>
                <a:cubicBezTo>
                  <a:pt x="5299710" y="670560"/>
                  <a:pt x="5307330" y="690880"/>
                  <a:pt x="5308600" y="707390"/>
                </a:cubicBezTo>
                <a:cubicBezTo>
                  <a:pt x="5309870" y="723900"/>
                  <a:pt x="5304790" y="745490"/>
                  <a:pt x="5294630" y="759460"/>
                </a:cubicBezTo>
                <a:cubicBezTo>
                  <a:pt x="5280660" y="775970"/>
                  <a:pt x="5262880" y="786130"/>
                  <a:pt x="5224780" y="796290"/>
                </a:cubicBezTo>
                <a:cubicBezTo>
                  <a:pt x="5083810" y="829310"/>
                  <a:pt x="4347210" y="791210"/>
                  <a:pt x="4183380" y="779780"/>
                </a:cubicBezTo>
                <a:cubicBezTo>
                  <a:pt x="4132580" y="777240"/>
                  <a:pt x="4121150" y="777240"/>
                  <a:pt x="4084320" y="768350"/>
                </a:cubicBezTo>
                <a:cubicBezTo>
                  <a:pt x="4033520" y="756920"/>
                  <a:pt x="3987800" y="725170"/>
                  <a:pt x="3911600" y="707390"/>
                </a:cubicBezTo>
                <a:cubicBezTo>
                  <a:pt x="3771900" y="675640"/>
                  <a:pt x="3435350" y="660400"/>
                  <a:pt x="3307080" y="638810"/>
                </a:cubicBezTo>
                <a:cubicBezTo>
                  <a:pt x="3247390" y="628650"/>
                  <a:pt x="3243580" y="618490"/>
                  <a:pt x="3177540" y="610870"/>
                </a:cubicBezTo>
                <a:cubicBezTo>
                  <a:pt x="2966720" y="588010"/>
                  <a:pt x="2028190" y="604520"/>
                  <a:pt x="1852930" y="612140"/>
                </a:cubicBezTo>
                <a:cubicBezTo>
                  <a:pt x="1808480" y="613410"/>
                  <a:pt x="1797050" y="612140"/>
                  <a:pt x="1771650" y="618490"/>
                </a:cubicBezTo>
                <a:cubicBezTo>
                  <a:pt x="1743710" y="624840"/>
                  <a:pt x="1727200" y="643890"/>
                  <a:pt x="1692910" y="650240"/>
                </a:cubicBezTo>
                <a:cubicBezTo>
                  <a:pt x="1631950" y="661670"/>
                  <a:pt x="1503680" y="650240"/>
                  <a:pt x="1432560" y="646430"/>
                </a:cubicBezTo>
                <a:cubicBezTo>
                  <a:pt x="1381760" y="643890"/>
                  <a:pt x="1353820" y="645160"/>
                  <a:pt x="1304290" y="635000"/>
                </a:cubicBezTo>
                <a:cubicBezTo>
                  <a:pt x="1235710" y="622300"/>
                  <a:pt x="1116330" y="588010"/>
                  <a:pt x="1060450" y="566420"/>
                </a:cubicBezTo>
                <a:cubicBezTo>
                  <a:pt x="1029970" y="553720"/>
                  <a:pt x="1023620" y="543560"/>
                  <a:pt x="991870" y="530860"/>
                </a:cubicBezTo>
                <a:cubicBezTo>
                  <a:pt x="924560" y="505460"/>
                  <a:pt x="759460" y="455930"/>
                  <a:pt x="665480" y="444500"/>
                </a:cubicBezTo>
                <a:cubicBezTo>
                  <a:pt x="596900" y="435610"/>
                  <a:pt x="556260" y="439420"/>
                  <a:pt x="483870" y="448310"/>
                </a:cubicBezTo>
                <a:cubicBezTo>
                  <a:pt x="374650" y="461010"/>
                  <a:pt x="137160" y="539750"/>
                  <a:pt x="74930" y="537210"/>
                </a:cubicBezTo>
                <a:cubicBezTo>
                  <a:pt x="57150" y="537210"/>
                  <a:pt x="49530" y="533400"/>
                  <a:pt x="39370" y="527050"/>
                </a:cubicBezTo>
                <a:cubicBezTo>
                  <a:pt x="29210" y="521970"/>
                  <a:pt x="19050" y="513080"/>
                  <a:pt x="12700" y="501650"/>
                </a:cubicBezTo>
                <a:cubicBezTo>
                  <a:pt x="5080" y="487680"/>
                  <a:pt x="0" y="463550"/>
                  <a:pt x="1270" y="448310"/>
                </a:cubicBezTo>
                <a:cubicBezTo>
                  <a:pt x="2540" y="435610"/>
                  <a:pt x="7620" y="424180"/>
                  <a:pt x="16510" y="414020"/>
                </a:cubicBezTo>
                <a:cubicBezTo>
                  <a:pt x="26670" y="401320"/>
                  <a:pt x="38100" y="391160"/>
                  <a:pt x="62230" y="384810"/>
                </a:cubicBezTo>
                <a:cubicBezTo>
                  <a:pt x="133350" y="367030"/>
                  <a:pt x="354330" y="416560"/>
                  <a:pt x="508000" y="425450"/>
                </a:cubicBezTo>
                <a:cubicBezTo>
                  <a:pt x="674370" y="434340"/>
                  <a:pt x="855980" y="438150"/>
                  <a:pt x="1024890" y="436880"/>
                </a:cubicBezTo>
                <a:cubicBezTo>
                  <a:pt x="1188720" y="436880"/>
                  <a:pt x="1379220" y="458470"/>
                  <a:pt x="1507490" y="424180"/>
                </a:cubicBezTo>
                <a:cubicBezTo>
                  <a:pt x="1600200" y="398780"/>
                  <a:pt x="1653540" y="340360"/>
                  <a:pt x="1733550" y="300990"/>
                </a:cubicBezTo>
                <a:cubicBezTo>
                  <a:pt x="1821180" y="257810"/>
                  <a:pt x="1908810" y="208280"/>
                  <a:pt x="2014220" y="176530"/>
                </a:cubicBezTo>
                <a:cubicBezTo>
                  <a:pt x="2138680" y="139700"/>
                  <a:pt x="2327910" y="130810"/>
                  <a:pt x="2437130" y="105410"/>
                </a:cubicBezTo>
                <a:cubicBezTo>
                  <a:pt x="2508250" y="88900"/>
                  <a:pt x="2546350" y="67310"/>
                  <a:pt x="2611120" y="54610"/>
                </a:cubicBezTo>
                <a:cubicBezTo>
                  <a:pt x="2688590" y="40640"/>
                  <a:pt x="2813050" y="43180"/>
                  <a:pt x="2872740" y="31750"/>
                </a:cubicBezTo>
                <a:cubicBezTo>
                  <a:pt x="2905760" y="26670"/>
                  <a:pt x="2910840" y="17780"/>
                  <a:pt x="2947670" y="12700"/>
                </a:cubicBezTo>
                <a:cubicBezTo>
                  <a:pt x="3044190" y="0"/>
                  <a:pt x="3371850" y="7620"/>
                  <a:pt x="3474720" y="10160"/>
                </a:cubicBezTo>
                <a:cubicBezTo>
                  <a:pt x="3516630" y="12700"/>
                  <a:pt x="3534410" y="8890"/>
                  <a:pt x="3563620" y="16510"/>
                </a:cubicBezTo>
                <a:cubicBezTo>
                  <a:pt x="3596640" y="26670"/>
                  <a:pt x="3630930" y="49530"/>
                  <a:pt x="3658870" y="68580"/>
                </a:cubicBezTo>
                <a:cubicBezTo>
                  <a:pt x="3684270" y="86360"/>
                  <a:pt x="3708400" y="99060"/>
                  <a:pt x="3726180" y="123190"/>
                </a:cubicBezTo>
                <a:cubicBezTo>
                  <a:pt x="3745230" y="153670"/>
                  <a:pt x="3766820" y="204470"/>
                  <a:pt x="3763010" y="241300"/>
                </a:cubicBezTo>
                <a:cubicBezTo>
                  <a:pt x="3759200" y="276860"/>
                  <a:pt x="3731260" y="321310"/>
                  <a:pt x="3703320" y="342900"/>
                </a:cubicBezTo>
                <a:cubicBezTo>
                  <a:pt x="3679190" y="363220"/>
                  <a:pt x="3637280" y="356870"/>
                  <a:pt x="3611880" y="373380"/>
                </a:cubicBezTo>
                <a:cubicBezTo>
                  <a:pt x="3585210" y="389890"/>
                  <a:pt x="3577590" y="417830"/>
                  <a:pt x="3547110" y="439420"/>
                </a:cubicBezTo>
                <a:cubicBezTo>
                  <a:pt x="3498850" y="474980"/>
                  <a:pt x="3364230" y="563880"/>
                  <a:pt x="3333750" y="544830"/>
                </a:cubicBezTo>
                <a:cubicBezTo>
                  <a:pt x="3310890" y="530860"/>
                  <a:pt x="3305810" y="448310"/>
                  <a:pt x="3331210" y="416560"/>
                </a:cubicBezTo>
                <a:cubicBezTo>
                  <a:pt x="3371850" y="364490"/>
                  <a:pt x="3538220" y="355600"/>
                  <a:pt x="3653790" y="344170"/>
                </a:cubicBezTo>
                <a:cubicBezTo>
                  <a:pt x="3783330" y="331470"/>
                  <a:pt x="3956050" y="341630"/>
                  <a:pt x="4071620" y="351790"/>
                </a:cubicBezTo>
                <a:cubicBezTo>
                  <a:pt x="4156710" y="359410"/>
                  <a:pt x="4204970" y="377190"/>
                  <a:pt x="4290060" y="384810"/>
                </a:cubicBezTo>
                <a:cubicBezTo>
                  <a:pt x="4409440" y="397510"/>
                  <a:pt x="4655820" y="381000"/>
                  <a:pt x="4724400" y="402590"/>
                </a:cubicBezTo>
                <a:cubicBezTo>
                  <a:pt x="4747260" y="411480"/>
                  <a:pt x="4757420" y="419100"/>
                  <a:pt x="4766310" y="433070"/>
                </a:cubicBezTo>
                <a:cubicBezTo>
                  <a:pt x="4775200" y="445770"/>
                  <a:pt x="4780280" y="466090"/>
                  <a:pt x="4779010" y="482600"/>
                </a:cubicBezTo>
                <a:cubicBezTo>
                  <a:pt x="4776470" y="499110"/>
                  <a:pt x="4766310" y="518160"/>
                  <a:pt x="4754880" y="528320"/>
                </a:cubicBezTo>
                <a:cubicBezTo>
                  <a:pt x="4743450" y="538480"/>
                  <a:pt x="4706620" y="546100"/>
                  <a:pt x="4706620" y="546100"/>
                </a:cubicBezTo>
              </a:path>
            </a:pathLst>
          </a:custGeom>
          <a:solidFill>
            <a:srgbClr val="7373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4"/>
          <p:cNvSpPr/>
          <p:nvPr/>
        </p:nvSpPr>
        <p:spPr>
          <a:xfrm>
            <a:off x="2781300" y="800100"/>
            <a:ext cx="5960745" cy="490538"/>
          </a:xfrm>
          <a:custGeom>
            <a:rect b="b" l="l" r="r" t="t"/>
            <a:pathLst>
              <a:path extrusionOk="0" h="654050" w="7947660">
                <a:moveTo>
                  <a:pt x="7867650" y="383540"/>
                </a:moveTo>
                <a:cubicBezTo>
                  <a:pt x="7538720" y="382270"/>
                  <a:pt x="7509510" y="383540"/>
                  <a:pt x="7475220" y="368300"/>
                </a:cubicBezTo>
                <a:cubicBezTo>
                  <a:pt x="7435850" y="351790"/>
                  <a:pt x="7399020" y="307340"/>
                  <a:pt x="7360920" y="285750"/>
                </a:cubicBezTo>
                <a:cubicBezTo>
                  <a:pt x="7327900" y="267970"/>
                  <a:pt x="7289800" y="243840"/>
                  <a:pt x="7261860" y="247650"/>
                </a:cubicBezTo>
                <a:cubicBezTo>
                  <a:pt x="7236460" y="251460"/>
                  <a:pt x="7230110" y="278130"/>
                  <a:pt x="7197090" y="295910"/>
                </a:cubicBezTo>
                <a:cubicBezTo>
                  <a:pt x="7122160" y="336550"/>
                  <a:pt x="6955790" y="414020"/>
                  <a:pt x="6793230" y="441960"/>
                </a:cubicBezTo>
                <a:cubicBezTo>
                  <a:pt x="6568440" y="482600"/>
                  <a:pt x="6135370" y="421640"/>
                  <a:pt x="5960110" y="443230"/>
                </a:cubicBezTo>
                <a:cubicBezTo>
                  <a:pt x="5877560" y="453390"/>
                  <a:pt x="5840730" y="478790"/>
                  <a:pt x="5779770" y="488950"/>
                </a:cubicBezTo>
                <a:cubicBezTo>
                  <a:pt x="5718810" y="497840"/>
                  <a:pt x="5642610" y="488950"/>
                  <a:pt x="5594350" y="500380"/>
                </a:cubicBezTo>
                <a:cubicBezTo>
                  <a:pt x="5562600" y="508000"/>
                  <a:pt x="5547360" y="527050"/>
                  <a:pt x="5519420" y="530860"/>
                </a:cubicBezTo>
                <a:cubicBezTo>
                  <a:pt x="5487670" y="535940"/>
                  <a:pt x="5445760" y="538480"/>
                  <a:pt x="5412740" y="520700"/>
                </a:cubicBezTo>
                <a:cubicBezTo>
                  <a:pt x="5368290" y="497840"/>
                  <a:pt x="5335270" y="426720"/>
                  <a:pt x="5292090" y="383540"/>
                </a:cubicBezTo>
                <a:cubicBezTo>
                  <a:pt x="5246370" y="337820"/>
                  <a:pt x="5142230" y="250190"/>
                  <a:pt x="5142230" y="251460"/>
                </a:cubicBezTo>
                <a:cubicBezTo>
                  <a:pt x="5142230" y="251460"/>
                  <a:pt x="5189220" y="275590"/>
                  <a:pt x="5198110" y="302260"/>
                </a:cubicBezTo>
                <a:cubicBezTo>
                  <a:pt x="5213350" y="345440"/>
                  <a:pt x="5194300" y="495300"/>
                  <a:pt x="5166360" y="509270"/>
                </a:cubicBezTo>
                <a:cubicBezTo>
                  <a:pt x="5147310" y="518160"/>
                  <a:pt x="5114290" y="469900"/>
                  <a:pt x="5086350" y="464820"/>
                </a:cubicBezTo>
                <a:cubicBezTo>
                  <a:pt x="5060950" y="459740"/>
                  <a:pt x="5030470" y="464820"/>
                  <a:pt x="5007610" y="474980"/>
                </a:cubicBezTo>
                <a:cubicBezTo>
                  <a:pt x="4983480" y="485140"/>
                  <a:pt x="4969510" y="513080"/>
                  <a:pt x="4945380" y="527050"/>
                </a:cubicBezTo>
                <a:cubicBezTo>
                  <a:pt x="4919980" y="541020"/>
                  <a:pt x="4895850" y="551180"/>
                  <a:pt x="4857750" y="557530"/>
                </a:cubicBezTo>
                <a:cubicBezTo>
                  <a:pt x="4792980" y="567690"/>
                  <a:pt x="4682490" y="546100"/>
                  <a:pt x="4592320" y="558800"/>
                </a:cubicBezTo>
                <a:cubicBezTo>
                  <a:pt x="4494530" y="574040"/>
                  <a:pt x="4366260" y="640080"/>
                  <a:pt x="4291330" y="648970"/>
                </a:cubicBezTo>
                <a:cubicBezTo>
                  <a:pt x="4248150" y="654050"/>
                  <a:pt x="4226560" y="650240"/>
                  <a:pt x="4185920" y="642620"/>
                </a:cubicBezTo>
                <a:cubicBezTo>
                  <a:pt x="4126230" y="629920"/>
                  <a:pt x="4065270" y="582930"/>
                  <a:pt x="3973830" y="566420"/>
                </a:cubicBezTo>
                <a:cubicBezTo>
                  <a:pt x="3817620" y="537210"/>
                  <a:pt x="3594100" y="551180"/>
                  <a:pt x="3326130" y="551180"/>
                </a:cubicBezTo>
                <a:cubicBezTo>
                  <a:pt x="2890520" y="549910"/>
                  <a:pt x="1794510" y="539750"/>
                  <a:pt x="1604010" y="581660"/>
                </a:cubicBezTo>
                <a:cubicBezTo>
                  <a:pt x="1563370" y="591820"/>
                  <a:pt x="1560830" y="607060"/>
                  <a:pt x="1534160" y="613410"/>
                </a:cubicBezTo>
                <a:cubicBezTo>
                  <a:pt x="1502410" y="622300"/>
                  <a:pt x="1475740" y="621030"/>
                  <a:pt x="1423670" y="623570"/>
                </a:cubicBezTo>
                <a:cubicBezTo>
                  <a:pt x="1299210" y="629920"/>
                  <a:pt x="967740" y="635000"/>
                  <a:pt x="791210" y="627380"/>
                </a:cubicBezTo>
                <a:cubicBezTo>
                  <a:pt x="662940" y="622300"/>
                  <a:pt x="542290" y="614680"/>
                  <a:pt x="459740" y="598170"/>
                </a:cubicBezTo>
                <a:cubicBezTo>
                  <a:pt x="407670" y="588010"/>
                  <a:pt x="382270" y="571500"/>
                  <a:pt x="336550" y="561340"/>
                </a:cubicBezTo>
                <a:cubicBezTo>
                  <a:pt x="283210" y="548640"/>
                  <a:pt x="205740" y="543560"/>
                  <a:pt x="158750" y="532130"/>
                </a:cubicBezTo>
                <a:cubicBezTo>
                  <a:pt x="125730" y="525780"/>
                  <a:pt x="100330" y="524510"/>
                  <a:pt x="77470" y="509270"/>
                </a:cubicBezTo>
                <a:cubicBezTo>
                  <a:pt x="53340" y="492760"/>
                  <a:pt x="31750" y="468630"/>
                  <a:pt x="19050" y="434340"/>
                </a:cubicBezTo>
                <a:cubicBezTo>
                  <a:pt x="0" y="381000"/>
                  <a:pt x="2540" y="266700"/>
                  <a:pt x="15240" y="203200"/>
                </a:cubicBezTo>
                <a:cubicBezTo>
                  <a:pt x="24130" y="154940"/>
                  <a:pt x="38100" y="114300"/>
                  <a:pt x="63500" y="83820"/>
                </a:cubicBezTo>
                <a:cubicBezTo>
                  <a:pt x="88900" y="53340"/>
                  <a:pt x="124460" y="31750"/>
                  <a:pt x="167640" y="17780"/>
                </a:cubicBezTo>
                <a:cubicBezTo>
                  <a:pt x="224790" y="0"/>
                  <a:pt x="312420" y="7620"/>
                  <a:pt x="386080" y="10160"/>
                </a:cubicBezTo>
                <a:cubicBezTo>
                  <a:pt x="461010" y="12700"/>
                  <a:pt x="556260" y="17780"/>
                  <a:pt x="612140" y="35560"/>
                </a:cubicBezTo>
                <a:cubicBezTo>
                  <a:pt x="648970" y="45720"/>
                  <a:pt x="657860" y="67310"/>
                  <a:pt x="698500" y="78740"/>
                </a:cubicBezTo>
                <a:cubicBezTo>
                  <a:pt x="781050" y="104140"/>
                  <a:pt x="994410" y="100330"/>
                  <a:pt x="1103630" y="120650"/>
                </a:cubicBezTo>
                <a:cubicBezTo>
                  <a:pt x="1179830" y="135890"/>
                  <a:pt x="1219200" y="160020"/>
                  <a:pt x="1292860" y="176530"/>
                </a:cubicBezTo>
                <a:cubicBezTo>
                  <a:pt x="1395730" y="198120"/>
                  <a:pt x="1499870" y="219710"/>
                  <a:pt x="1664970" y="233680"/>
                </a:cubicBezTo>
                <a:cubicBezTo>
                  <a:pt x="1983740" y="259080"/>
                  <a:pt x="2708910" y="247650"/>
                  <a:pt x="3087370" y="243840"/>
                </a:cubicBezTo>
                <a:cubicBezTo>
                  <a:pt x="3338830" y="241300"/>
                  <a:pt x="3502660" y="226060"/>
                  <a:pt x="3713480" y="224790"/>
                </a:cubicBezTo>
                <a:cubicBezTo>
                  <a:pt x="3930650" y="222250"/>
                  <a:pt x="4241800" y="215900"/>
                  <a:pt x="4372610" y="232410"/>
                </a:cubicBezTo>
                <a:cubicBezTo>
                  <a:pt x="4428490" y="238760"/>
                  <a:pt x="4438650" y="251460"/>
                  <a:pt x="4490720" y="260350"/>
                </a:cubicBezTo>
                <a:cubicBezTo>
                  <a:pt x="4588510" y="275590"/>
                  <a:pt x="4810760" y="279400"/>
                  <a:pt x="4916170" y="294640"/>
                </a:cubicBezTo>
                <a:cubicBezTo>
                  <a:pt x="4979670" y="304800"/>
                  <a:pt x="4999990" y="320040"/>
                  <a:pt x="5066030" y="328930"/>
                </a:cubicBezTo>
                <a:cubicBezTo>
                  <a:pt x="5189220" y="345440"/>
                  <a:pt x="5520690" y="326390"/>
                  <a:pt x="5600700" y="351790"/>
                </a:cubicBezTo>
                <a:cubicBezTo>
                  <a:pt x="5626100" y="360680"/>
                  <a:pt x="5636260" y="370840"/>
                  <a:pt x="5646420" y="382270"/>
                </a:cubicBezTo>
                <a:cubicBezTo>
                  <a:pt x="5654040" y="392430"/>
                  <a:pt x="5659120" y="403860"/>
                  <a:pt x="5660390" y="417830"/>
                </a:cubicBezTo>
                <a:cubicBezTo>
                  <a:pt x="5661660" y="433070"/>
                  <a:pt x="5657850" y="457200"/>
                  <a:pt x="5647690" y="471170"/>
                </a:cubicBezTo>
                <a:cubicBezTo>
                  <a:pt x="5638800" y="485140"/>
                  <a:pt x="5623560" y="496570"/>
                  <a:pt x="5603240" y="502920"/>
                </a:cubicBezTo>
                <a:cubicBezTo>
                  <a:pt x="5572760" y="514350"/>
                  <a:pt x="5516880" y="501650"/>
                  <a:pt x="5478780" y="509270"/>
                </a:cubicBezTo>
                <a:cubicBezTo>
                  <a:pt x="5441950" y="515620"/>
                  <a:pt x="5417820" y="534670"/>
                  <a:pt x="5375910" y="543560"/>
                </a:cubicBezTo>
                <a:cubicBezTo>
                  <a:pt x="5317490" y="554990"/>
                  <a:pt x="5224780" y="552450"/>
                  <a:pt x="5157470" y="562610"/>
                </a:cubicBezTo>
                <a:cubicBezTo>
                  <a:pt x="5099050" y="570230"/>
                  <a:pt x="5059680" y="585470"/>
                  <a:pt x="4994910" y="593090"/>
                </a:cubicBezTo>
                <a:cubicBezTo>
                  <a:pt x="4902200" y="604520"/>
                  <a:pt x="4786630" y="605790"/>
                  <a:pt x="4655820" y="608330"/>
                </a:cubicBezTo>
                <a:cubicBezTo>
                  <a:pt x="4472940" y="613410"/>
                  <a:pt x="4118610" y="624840"/>
                  <a:pt x="4004310" y="609600"/>
                </a:cubicBezTo>
                <a:cubicBezTo>
                  <a:pt x="3962400" y="603250"/>
                  <a:pt x="3956050" y="589280"/>
                  <a:pt x="3919220" y="584200"/>
                </a:cubicBezTo>
                <a:cubicBezTo>
                  <a:pt x="3855720" y="575310"/>
                  <a:pt x="3751580" y="580390"/>
                  <a:pt x="3657600" y="584200"/>
                </a:cubicBezTo>
                <a:cubicBezTo>
                  <a:pt x="3548380" y="588010"/>
                  <a:pt x="3435350" y="604520"/>
                  <a:pt x="3305810" y="609600"/>
                </a:cubicBezTo>
                <a:cubicBezTo>
                  <a:pt x="3144520" y="614680"/>
                  <a:pt x="2875280" y="629920"/>
                  <a:pt x="2766060" y="604520"/>
                </a:cubicBezTo>
                <a:cubicBezTo>
                  <a:pt x="2713990" y="591820"/>
                  <a:pt x="2669540" y="579120"/>
                  <a:pt x="2658110" y="551180"/>
                </a:cubicBezTo>
                <a:cubicBezTo>
                  <a:pt x="2646680" y="523240"/>
                  <a:pt x="2678430" y="461010"/>
                  <a:pt x="2700020" y="433070"/>
                </a:cubicBezTo>
                <a:cubicBezTo>
                  <a:pt x="2717800" y="410210"/>
                  <a:pt x="2736850" y="401320"/>
                  <a:pt x="2766060" y="387350"/>
                </a:cubicBezTo>
                <a:cubicBezTo>
                  <a:pt x="2811780" y="364490"/>
                  <a:pt x="2877820" y="339090"/>
                  <a:pt x="2956560" y="326390"/>
                </a:cubicBezTo>
                <a:cubicBezTo>
                  <a:pt x="3072130" y="306070"/>
                  <a:pt x="3327400" y="283210"/>
                  <a:pt x="3399790" y="312420"/>
                </a:cubicBezTo>
                <a:cubicBezTo>
                  <a:pt x="3430270" y="325120"/>
                  <a:pt x="3445510" y="345440"/>
                  <a:pt x="3451860" y="367030"/>
                </a:cubicBezTo>
                <a:cubicBezTo>
                  <a:pt x="3458210" y="387350"/>
                  <a:pt x="3450590" y="422910"/>
                  <a:pt x="3436620" y="440690"/>
                </a:cubicBezTo>
                <a:cubicBezTo>
                  <a:pt x="3422650" y="457200"/>
                  <a:pt x="3389630" y="471170"/>
                  <a:pt x="3366770" y="468630"/>
                </a:cubicBezTo>
                <a:cubicBezTo>
                  <a:pt x="3345180" y="466090"/>
                  <a:pt x="3314700" y="447040"/>
                  <a:pt x="3304540" y="426720"/>
                </a:cubicBezTo>
                <a:cubicBezTo>
                  <a:pt x="3294380" y="407670"/>
                  <a:pt x="3293110" y="372110"/>
                  <a:pt x="3303270" y="351790"/>
                </a:cubicBezTo>
                <a:cubicBezTo>
                  <a:pt x="3313430" y="332740"/>
                  <a:pt x="3345180" y="313690"/>
                  <a:pt x="3365500" y="308610"/>
                </a:cubicBezTo>
                <a:cubicBezTo>
                  <a:pt x="3382010" y="306070"/>
                  <a:pt x="3402330" y="311150"/>
                  <a:pt x="3416300" y="320040"/>
                </a:cubicBezTo>
                <a:cubicBezTo>
                  <a:pt x="3430270" y="327660"/>
                  <a:pt x="3442970" y="342900"/>
                  <a:pt x="3449320" y="358140"/>
                </a:cubicBezTo>
                <a:cubicBezTo>
                  <a:pt x="3455670" y="373380"/>
                  <a:pt x="3458210" y="393700"/>
                  <a:pt x="3453130" y="408940"/>
                </a:cubicBezTo>
                <a:cubicBezTo>
                  <a:pt x="3445510" y="429260"/>
                  <a:pt x="3431540" y="450850"/>
                  <a:pt x="3401060" y="464820"/>
                </a:cubicBezTo>
                <a:cubicBezTo>
                  <a:pt x="3327400" y="499110"/>
                  <a:pt x="3059430" y="463550"/>
                  <a:pt x="2945130" y="486410"/>
                </a:cubicBezTo>
                <a:cubicBezTo>
                  <a:pt x="2872740" y="500380"/>
                  <a:pt x="2800350" y="562610"/>
                  <a:pt x="2774950" y="546100"/>
                </a:cubicBezTo>
                <a:cubicBezTo>
                  <a:pt x="2755900" y="534670"/>
                  <a:pt x="2745740" y="474980"/>
                  <a:pt x="2766060" y="453390"/>
                </a:cubicBezTo>
                <a:cubicBezTo>
                  <a:pt x="2815590" y="397510"/>
                  <a:pt x="3171190" y="448310"/>
                  <a:pt x="3333750" y="440690"/>
                </a:cubicBezTo>
                <a:cubicBezTo>
                  <a:pt x="3456940" y="435610"/>
                  <a:pt x="3553460" y="420370"/>
                  <a:pt x="3657600" y="417830"/>
                </a:cubicBezTo>
                <a:cubicBezTo>
                  <a:pt x="3752850" y="415290"/>
                  <a:pt x="3870960" y="411480"/>
                  <a:pt x="3933190" y="421640"/>
                </a:cubicBezTo>
                <a:cubicBezTo>
                  <a:pt x="3966210" y="427990"/>
                  <a:pt x="3968750" y="441960"/>
                  <a:pt x="4008120" y="448310"/>
                </a:cubicBezTo>
                <a:cubicBezTo>
                  <a:pt x="4137660" y="469900"/>
                  <a:pt x="4607560" y="464820"/>
                  <a:pt x="4856480" y="448310"/>
                </a:cubicBezTo>
                <a:cubicBezTo>
                  <a:pt x="5054600" y="436880"/>
                  <a:pt x="5273040" y="402590"/>
                  <a:pt x="5388610" y="382270"/>
                </a:cubicBezTo>
                <a:cubicBezTo>
                  <a:pt x="5444490" y="370840"/>
                  <a:pt x="5474970" y="355600"/>
                  <a:pt x="5514340" y="351790"/>
                </a:cubicBezTo>
                <a:cubicBezTo>
                  <a:pt x="5544820" y="347980"/>
                  <a:pt x="5576570" y="345440"/>
                  <a:pt x="5600700" y="351790"/>
                </a:cubicBezTo>
                <a:cubicBezTo>
                  <a:pt x="5618480" y="358140"/>
                  <a:pt x="5636260" y="368300"/>
                  <a:pt x="5646420" y="382270"/>
                </a:cubicBezTo>
                <a:cubicBezTo>
                  <a:pt x="5656580" y="396240"/>
                  <a:pt x="5662930" y="419100"/>
                  <a:pt x="5660390" y="435610"/>
                </a:cubicBezTo>
                <a:cubicBezTo>
                  <a:pt x="5659120" y="453390"/>
                  <a:pt x="5648960" y="473710"/>
                  <a:pt x="5636260" y="485140"/>
                </a:cubicBezTo>
                <a:cubicBezTo>
                  <a:pt x="5623560" y="496570"/>
                  <a:pt x="5610860" y="501650"/>
                  <a:pt x="5585460" y="505460"/>
                </a:cubicBezTo>
                <a:cubicBezTo>
                  <a:pt x="5509260" y="519430"/>
                  <a:pt x="5251450" y="504190"/>
                  <a:pt x="5125720" y="488950"/>
                </a:cubicBezTo>
                <a:cubicBezTo>
                  <a:pt x="5036820" y="477520"/>
                  <a:pt x="4984750" y="452120"/>
                  <a:pt x="4899660" y="440690"/>
                </a:cubicBezTo>
                <a:cubicBezTo>
                  <a:pt x="4790440" y="424180"/>
                  <a:pt x="4615180" y="427990"/>
                  <a:pt x="4518660" y="412750"/>
                </a:cubicBezTo>
                <a:cubicBezTo>
                  <a:pt x="4457700" y="403860"/>
                  <a:pt x="4443730" y="384810"/>
                  <a:pt x="4372610" y="377190"/>
                </a:cubicBezTo>
                <a:cubicBezTo>
                  <a:pt x="4191000" y="358140"/>
                  <a:pt x="3761740" y="392430"/>
                  <a:pt x="3389630" y="396240"/>
                </a:cubicBezTo>
                <a:cubicBezTo>
                  <a:pt x="2899410" y="401320"/>
                  <a:pt x="2056130" y="425450"/>
                  <a:pt x="1690370" y="400050"/>
                </a:cubicBezTo>
                <a:cubicBezTo>
                  <a:pt x="1513840" y="388620"/>
                  <a:pt x="1408430" y="368300"/>
                  <a:pt x="1300480" y="345440"/>
                </a:cubicBezTo>
                <a:cubicBezTo>
                  <a:pt x="1221740" y="330200"/>
                  <a:pt x="1174750" y="304800"/>
                  <a:pt x="1099820" y="292100"/>
                </a:cubicBezTo>
                <a:cubicBezTo>
                  <a:pt x="1004570" y="274320"/>
                  <a:pt x="880110" y="279400"/>
                  <a:pt x="777240" y="262890"/>
                </a:cubicBezTo>
                <a:cubicBezTo>
                  <a:pt x="678180" y="245110"/>
                  <a:pt x="579120" y="204470"/>
                  <a:pt x="490220" y="190500"/>
                </a:cubicBezTo>
                <a:cubicBezTo>
                  <a:pt x="414020" y="180340"/>
                  <a:pt x="331470" y="167640"/>
                  <a:pt x="276860" y="181610"/>
                </a:cubicBezTo>
                <a:cubicBezTo>
                  <a:pt x="237490" y="190500"/>
                  <a:pt x="201930" y="208280"/>
                  <a:pt x="185420" y="236220"/>
                </a:cubicBezTo>
                <a:cubicBezTo>
                  <a:pt x="166370" y="266700"/>
                  <a:pt x="153670" y="331470"/>
                  <a:pt x="176530" y="361950"/>
                </a:cubicBezTo>
                <a:cubicBezTo>
                  <a:pt x="212090" y="410210"/>
                  <a:pt x="384810" y="421640"/>
                  <a:pt x="468630" y="430530"/>
                </a:cubicBezTo>
                <a:cubicBezTo>
                  <a:pt x="528320" y="438150"/>
                  <a:pt x="574040" y="425450"/>
                  <a:pt x="627380" y="430530"/>
                </a:cubicBezTo>
                <a:cubicBezTo>
                  <a:pt x="681990" y="434340"/>
                  <a:pt x="718820" y="452120"/>
                  <a:pt x="791210" y="457200"/>
                </a:cubicBezTo>
                <a:cubicBezTo>
                  <a:pt x="932180" y="469900"/>
                  <a:pt x="1259840" y="472440"/>
                  <a:pt x="1416050" y="459740"/>
                </a:cubicBezTo>
                <a:cubicBezTo>
                  <a:pt x="1511300" y="450850"/>
                  <a:pt x="1549400" y="427990"/>
                  <a:pt x="1644650" y="419100"/>
                </a:cubicBezTo>
                <a:cubicBezTo>
                  <a:pt x="1798320" y="403860"/>
                  <a:pt x="2000250" y="408940"/>
                  <a:pt x="2252980" y="405130"/>
                </a:cubicBezTo>
                <a:cubicBezTo>
                  <a:pt x="2670810" y="397510"/>
                  <a:pt x="3699510" y="374650"/>
                  <a:pt x="3910330" y="388620"/>
                </a:cubicBezTo>
                <a:cubicBezTo>
                  <a:pt x="3961130" y="392430"/>
                  <a:pt x="3968750" y="392430"/>
                  <a:pt x="4004310" y="401320"/>
                </a:cubicBezTo>
                <a:cubicBezTo>
                  <a:pt x="4052570" y="415290"/>
                  <a:pt x="4121150" y="457200"/>
                  <a:pt x="4171950" y="469900"/>
                </a:cubicBezTo>
                <a:cubicBezTo>
                  <a:pt x="4213860" y="480060"/>
                  <a:pt x="4244340" y="487680"/>
                  <a:pt x="4290060" y="482600"/>
                </a:cubicBezTo>
                <a:cubicBezTo>
                  <a:pt x="4354830" y="473710"/>
                  <a:pt x="4438650" y="412750"/>
                  <a:pt x="4523740" y="397510"/>
                </a:cubicBezTo>
                <a:cubicBezTo>
                  <a:pt x="4620260" y="378460"/>
                  <a:pt x="4775200" y="411480"/>
                  <a:pt x="4839970" y="389890"/>
                </a:cubicBezTo>
                <a:cubicBezTo>
                  <a:pt x="4874260" y="379730"/>
                  <a:pt x="4881880" y="355600"/>
                  <a:pt x="4909820" y="342900"/>
                </a:cubicBezTo>
                <a:cubicBezTo>
                  <a:pt x="4945380" y="325120"/>
                  <a:pt x="4999990" y="308610"/>
                  <a:pt x="5038090" y="303530"/>
                </a:cubicBezTo>
                <a:cubicBezTo>
                  <a:pt x="5067300" y="299720"/>
                  <a:pt x="5087620" y="299720"/>
                  <a:pt x="5115560" y="306070"/>
                </a:cubicBezTo>
                <a:cubicBezTo>
                  <a:pt x="5149850" y="313690"/>
                  <a:pt x="5205730" y="327660"/>
                  <a:pt x="5227320" y="355600"/>
                </a:cubicBezTo>
                <a:cubicBezTo>
                  <a:pt x="5247640" y="381000"/>
                  <a:pt x="5250180" y="427990"/>
                  <a:pt x="5246370" y="463550"/>
                </a:cubicBezTo>
                <a:cubicBezTo>
                  <a:pt x="5242560" y="497840"/>
                  <a:pt x="5229860" y="538480"/>
                  <a:pt x="5207000" y="563880"/>
                </a:cubicBezTo>
                <a:cubicBezTo>
                  <a:pt x="5182870" y="590550"/>
                  <a:pt x="5135880" y="621030"/>
                  <a:pt x="5104130" y="619760"/>
                </a:cubicBezTo>
                <a:cubicBezTo>
                  <a:pt x="5074920" y="617220"/>
                  <a:pt x="5039360" y="588010"/>
                  <a:pt x="5021580" y="562610"/>
                </a:cubicBezTo>
                <a:cubicBezTo>
                  <a:pt x="5005070" y="537210"/>
                  <a:pt x="5003800" y="505460"/>
                  <a:pt x="5003800" y="466090"/>
                </a:cubicBezTo>
                <a:cubicBezTo>
                  <a:pt x="5003800" y="402590"/>
                  <a:pt x="5026660" y="280670"/>
                  <a:pt x="5050790" y="218440"/>
                </a:cubicBezTo>
                <a:cubicBezTo>
                  <a:pt x="5066030" y="176530"/>
                  <a:pt x="5081270" y="138430"/>
                  <a:pt x="5109210" y="120650"/>
                </a:cubicBezTo>
                <a:cubicBezTo>
                  <a:pt x="5137150" y="102870"/>
                  <a:pt x="5179060" y="96520"/>
                  <a:pt x="5218430" y="109220"/>
                </a:cubicBezTo>
                <a:cubicBezTo>
                  <a:pt x="5288280" y="130810"/>
                  <a:pt x="5414010" y="257810"/>
                  <a:pt x="5463540" y="320040"/>
                </a:cubicBezTo>
                <a:cubicBezTo>
                  <a:pt x="5494020" y="358140"/>
                  <a:pt x="5528310" y="412750"/>
                  <a:pt x="5518150" y="425450"/>
                </a:cubicBezTo>
                <a:cubicBezTo>
                  <a:pt x="5510530" y="435610"/>
                  <a:pt x="5435600" y="419100"/>
                  <a:pt x="5433060" y="406400"/>
                </a:cubicBezTo>
                <a:cubicBezTo>
                  <a:pt x="5430520" y="396240"/>
                  <a:pt x="5471160" y="369570"/>
                  <a:pt x="5496560" y="356870"/>
                </a:cubicBezTo>
                <a:cubicBezTo>
                  <a:pt x="5524500" y="344170"/>
                  <a:pt x="5552440" y="339090"/>
                  <a:pt x="5591810" y="332740"/>
                </a:cubicBezTo>
                <a:cubicBezTo>
                  <a:pt x="5659120" y="321310"/>
                  <a:pt x="5797550" y="322580"/>
                  <a:pt x="5863590" y="308610"/>
                </a:cubicBezTo>
                <a:cubicBezTo>
                  <a:pt x="5904230" y="300990"/>
                  <a:pt x="5910580" y="285750"/>
                  <a:pt x="5960110" y="278130"/>
                </a:cubicBezTo>
                <a:cubicBezTo>
                  <a:pt x="6101080" y="255270"/>
                  <a:pt x="6577329" y="320040"/>
                  <a:pt x="6807200" y="271780"/>
                </a:cubicBezTo>
                <a:cubicBezTo>
                  <a:pt x="6977379" y="236220"/>
                  <a:pt x="7138670" y="101600"/>
                  <a:pt x="7232650" y="88900"/>
                </a:cubicBezTo>
                <a:cubicBezTo>
                  <a:pt x="7277100" y="82550"/>
                  <a:pt x="7303770" y="93980"/>
                  <a:pt x="7335520" y="102870"/>
                </a:cubicBezTo>
                <a:cubicBezTo>
                  <a:pt x="7363460" y="109220"/>
                  <a:pt x="7386320" y="118110"/>
                  <a:pt x="7412990" y="130810"/>
                </a:cubicBezTo>
                <a:cubicBezTo>
                  <a:pt x="7442200" y="147320"/>
                  <a:pt x="7472679" y="176530"/>
                  <a:pt x="7501890" y="191770"/>
                </a:cubicBezTo>
                <a:cubicBezTo>
                  <a:pt x="7528560" y="205740"/>
                  <a:pt x="7546340" y="215900"/>
                  <a:pt x="7583170" y="223520"/>
                </a:cubicBezTo>
                <a:cubicBezTo>
                  <a:pt x="7654290" y="238760"/>
                  <a:pt x="7852410" y="210820"/>
                  <a:pt x="7904479" y="234950"/>
                </a:cubicBezTo>
                <a:cubicBezTo>
                  <a:pt x="7926070" y="245110"/>
                  <a:pt x="7934960" y="262890"/>
                  <a:pt x="7941310" y="276860"/>
                </a:cubicBezTo>
                <a:cubicBezTo>
                  <a:pt x="7946390" y="289560"/>
                  <a:pt x="7947660" y="300990"/>
                  <a:pt x="7945120" y="313690"/>
                </a:cubicBezTo>
                <a:cubicBezTo>
                  <a:pt x="7942579" y="330200"/>
                  <a:pt x="7932420" y="351790"/>
                  <a:pt x="7919720" y="363220"/>
                </a:cubicBezTo>
                <a:cubicBezTo>
                  <a:pt x="7907020" y="374650"/>
                  <a:pt x="7867650" y="383540"/>
                  <a:pt x="7867650" y="383540"/>
                </a:cubicBezTo>
              </a:path>
            </a:pathLst>
          </a:custGeom>
          <a:solidFill>
            <a:srgbClr val="7373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4"/>
          <p:cNvSpPr txBox="1"/>
          <p:nvPr/>
        </p:nvSpPr>
        <p:spPr>
          <a:xfrm>
            <a:off x="1412189" y="532670"/>
            <a:ext cx="8288908" cy="887285"/>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0" i="0" lang="en-US" sz="5192" u="none" cap="none" strike="noStrike">
                <a:solidFill>
                  <a:srgbClr val="FFFFFF"/>
                </a:solidFill>
                <a:latin typeface="Arial"/>
                <a:ea typeface="Arial"/>
                <a:cs typeface="Arial"/>
                <a:sym typeface="Arial"/>
              </a:rPr>
              <a:t>Choosing a Group Name</a:t>
            </a:r>
            <a:endParaRPr/>
          </a:p>
        </p:txBody>
      </p:sp>
      <p:sp>
        <p:nvSpPr>
          <p:cNvPr id="248" name="Google Shape;248;p14"/>
          <p:cNvSpPr txBox="1"/>
          <p:nvPr/>
        </p:nvSpPr>
        <p:spPr>
          <a:xfrm>
            <a:off x="0" y="6181725"/>
            <a:ext cx="18224830" cy="2267773"/>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US" sz="2592" u="none" cap="none" strike="noStrike">
                <a:solidFill>
                  <a:srgbClr val="000000"/>
                </a:solidFill>
                <a:latin typeface="Arial"/>
                <a:ea typeface="Arial"/>
                <a:cs typeface="Arial"/>
                <a:sym typeface="Arial"/>
              </a:rPr>
              <a:t>In 2024:  (Svc Manual pg. 28)</a:t>
            </a:r>
            <a:endParaRPr/>
          </a:p>
          <a:p>
            <a:pPr indent="0" lvl="0" marL="0" marR="0" rtl="0" algn="ctr">
              <a:lnSpc>
                <a:spcPct val="140007"/>
              </a:lnSpc>
              <a:spcBef>
                <a:spcPts val="0"/>
              </a:spcBef>
              <a:spcAft>
                <a:spcPts val="0"/>
              </a:spcAft>
              <a:buNone/>
            </a:pPr>
            <a:r>
              <a:rPr b="1" i="0" lang="en-US" sz="2592" u="none" cap="none" strike="noStrike">
                <a:solidFill>
                  <a:srgbClr val="000000"/>
                </a:solidFill>
                <a:latin typeface="Arial"/>
                <a:ea typeface="Arial"/>
                <a:cs typeface="Arial"/>
                <a:sym typeface="Arial"/>
              </a:rPr>
              <a:t> The name of a group is a reflection of Step Twelve. Some names could confuse members and prevent them from attending the meeting.  The WSO will register names that designate them for being with gender identifying orientations with the understanding that in keeping with Tradition Three and Tradition Five the groups will welcome anyone</a:t>
            </a:r>
            <a:endParaRPr/>
          </a:p>
        </p:txBody>
      </p:sp>
      <p:sp>
        <p:nvSpPr>
          <p:cNvPr id="249" name="Google Shape;249;p14"/>
          <p:cNvSpPr txBox="1"/>
          <p:nvPr/>
        </p:nvSpPr>
        <p:spPr>
          <a:xfrm>
            <a:off x="10937754" y="4622422"/>
            <a:ext cx="5993383" cy="50501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992" u="none" cap="none" strike="noStrike">
                <a:solidFill>
                  <a:srgbClr val="FFFFFF"/>
                </a:solidFill>
                <a:latin typeface="Arial"/>
                <a:ea typeface="Arial"/>
                <a:cs typeface="Arial"/>
                <a:sym typeface="Arial"/>
              </a:rPr>
              <a:t>Women who run With Wolves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CCFF"/>
        </a:solidFill>
      </p:bgPr>
    </p:bg>
    <p:spTree>
      <p:nvGrpSpPr>
        <p:cNvPr id="253" name="Shape 253"/>
        <p:cNvGrpSpPr/>
        <p:nvPr/>
      </p:nvGrpSpPr>
      <p:grpSpPr>
        <a:xfrm>
          <a:off x="0" y="0"/>
          <a:ext cx="0" cy="0"/>
          <a:chOff x="0" y="0"/>
          <a:chExt cx="0" cy="0"/>
        </a:xfrm>
      </p:grpSpPr>
      <p:sp>
        <p:nvSpPr>
          <p:cNvPr id="254" name="Google Shape;254;p15"/>
          <p:cNvSpPr/>
          <p:nvPr/>
        </p:nvSpPr>
        <p:spPr>
          <a:xfrm rot="10800000">
            <a:off x="-1144101" y="-35751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3">
              <a:alphaModFix/>
            </a:blip>
            <a:stretch>
              <a:fillRect b="0" l="0" r="0" t="0"/>
            </a:stretch>
          </a:blipFill>
          <a:ln>
            <a:noFill/>
          </a:ln>
        </p:spPr>
      </p:sp>
      <p:sp>
        <p:nvSpPr>
          <p:cNvPr id="255" name="Google Shape;255;p15"/>
          <p:cNvSpPr/>
          <p:nvPr/>
        </p:nvSpPr>
        <p:spPr>
          <a:xfrm>
            <a:off x="14151802" y="451030"/>
            <a:ext cx="5295310" cy="1155340"/>
          </a:xfrm>
          <a:custGeom>
            <a:rect b="b" l="l" r="r" t="t"/>
            <a:pathLst>
              <a:path extrusionOk="0" h="1155340" w="5295310">
                <a:moveTo>
                  <a:pt x="0" y="0"/>
                </a:moveTo>
                <a:lnTo>
                  <a:pt x="5295309" y="0"/>
                </a:lnTo>
                <a:lnTo>
                  <a:pt x="5295309" y="1155340"/>
                </a:lnTo>
                <a:lnTo>
                  <a:pt x="0" y="1155340"/>
                </a:lnTo>
                <a:lnTo>
                  <a:pt x="0" y="0"/>
                </a:lnTo>
                <a:close/>
              </a:path>
            </a:pathLst>
          </a:custGeom>
          <a:blipFill rotWithShape="1">
            <a:blip r:embed="rId4">
              <a:alphaModFix/>
            </a:blip>
            <a:stretch>
              <a:fillRect b="0" l="0" r="0" t="0"/>
            </a:stretch>
          </a:blipFill>
          <a:ln>
            <a:noFill/>
          </a:ln>
        </p:spPr>
      </p:sp>
      <p:sp>
        <p:nvSpPr>
          <p:cNvPr id="256" name="Google Shape;256;p15"/>
          <p:cNvSpPr/>
          <p:nvPr/>
        </p:nvSpPr>
        <p:spPr>
          <a:xfrm>
            <a:off x="12992690" y="8200638"/>
            <a:ext cx="6700743" cy="2772433"/>
          </a:xfrm>
          <a:custGeom>
            <a:rect b="b" l="l" r="r" t="t"/>
            <a:pathLst>
              <a:path extrusionOk="0" h="2772433" w="6700743">
                <a:moveTo>
                  <a:pt x="0" y="0"/>
                </a:moveTo>
                <a:lnTo>
                  <a:pt x="6700744" y="0"/>
                </a:lnTo>
                <a:lnTo>
                  <a:pt x="6700744" y="2772432"/>
                </a:lnTo>
                <a:lnTo>
                  <a:pt x="0" y="2772432"/>
                </a:lnTo>
                <a:lnTo>
                  <a:pt x="0" y="0"/>
                </a:lnTo>
                <a:close/>
              </a:path>
            </a:pathLst>
          </a:custGeom>
          <a:blipFill rotWithShape="1">
            <a:blip r:embed="rId5">
              <a:alphaModFix/>
            </a:blip>
            <a:stretch>
              <a:fillRect b="0" l="0" r="0" t="0"/>
            </a:stretch>
          </a:blipFill>
          <a:ln>
            <a:noFill/>
          </a:ln>
        </p:spPr>
      </p:sp>
      <p:sp>
        <p:nvSpPr>
          <p:cNvPr id="257" name="Google Shape;257;p15"/>
          <p:cNvSpPr txBox="1"/>
          <p:nvPr/>
        </p:nvSpPr>
        <p:spPr>
          <a:xfrm>
            <a:off x="589204" y="844785"/>
            <a:ext cx="17698796" cy="3692714"/>
          </a:xfrm>
          <a:prstGeom prst="rect">
            <a:avLst/>
          </a:prstGeom>
          <a:noFill/>
          <a:ln>
            <a:noFill/>
          </a:ln>
        </p:spPr>
        <p:txBody>
          <a:bodyPr anchorCtr="0" anchor="t" bIns="0" lIns="0" spcFirstLastPara="1" rIns="0" wrap="square" tIns="0">
            <a:spAutoFit/>
          </a:bodyPr>
          <a:lstStyle/>
          <a:p>
            <a:pPr indent="0" lvl="0" marL="0" marR="0" rtl="0" algn="ctr">
              <a:lnSpc>
                <a:spcPct val="140045"/>
              </a:lnSpc>
              <a:spcBef>
                <a:spcPts val="0"/>
              </a:spcBef>
              <a:spcAft>
                <a:spcPts val="0"/>
              </a:spcAft>
              <a:buNone/>
            </a:pPr>
            <a:r>
              <a:rPr b="1" i="0" lang="en-US" sz="3491" u="none" cap="none" strike="noStrike">
                <a:solidFill>
                  <a:srgbClr val="000000"/>
                </a:solidFill>
                <a:latin typeface="Arial"/>
                <a:ea typeface="Arial"/>
                <a:cs typeface="Arial"/>
                <a:sym typeface="Arial"/>
              </a:rPr>
              <a:t>2024 WSC: </a:t>
            </a:r>
            <a:endParaRPr/>
          </a:p>
          <a:p>
            <a:pPr indent="0" lvl="0" marL="0" marR="0" rtl="0" algn="ctr">
              <a:lnSpc>
                <a:spcPct val="140045"/>
              </a:lnSpc>
              <a:spcBef>
                <a:spcPts val="0"/>
              </a:spcBef>
              <a:spcAft>
                <a:spcPts val="0"/>
              </a:spcAft>
              <a:buNone/>
            </a:pPr>
            <a:r>
              <a:rPr b="0" i="0" lang="en-US" sz="3491" u="none" cap="none" strike="noStrike">
                <a:solidFill>
                  <a:srgbClr val="000000"/>
                </a:solidFill>
                <a:latin typeface="Arial"/>
                <a:ea typeface="Arial"/>
                <a:cs typeface="Arial"/>
                <a:sym typeface="Arial"/>
              </a:rPr>
              <a:t>The policy committee directed staff to communicate widely through the links of service that existing groups with name containing such designations that were not “all inclusive” would be encouraged to practice “obedience to the unenforceable” by aligning their group name with the new policy.</a:t>
            </a:r>
            <a:endParaRPr/>
          </a:p>
        </p:txBody>
      </p:sp>
      <p:sp>
        <p:nvSpPr>
          <p:cNvPr id="258" name="Google Shape;258;p15"/>
          <p:cNvSpPr txBox="1"/>
          <p:nvPr/>
        </p:nvSpPr>
        <p:spPr>
          <a:xfrm>
            <a:off x="0" y="5297436"/>
            <a:ext cx="18288000" cy="3692714"/>
          </a:xfrm>
          <a:prstGeom prst="rect">
            <a:avLst/>
          </a:prstGeom>
          <a:noFill/>
          <a:ln>
            <a:noFill/>
          </a:ln>
        </p:spPr>
        <p:txBody>
          <a:bodyPr anchorCtr="0" anchor="t" bIns="0" lIns="0" spcFirstLastPara="1" rIns="0" wrap="square" tIns="0">
            <a:spAutoFit/>
          </a:bodyPr>
          <a:lstStyle/>
          <a:p>
            <a:pPr indent="0" lvl="0" marL="0" marR="0" rtl="0" algn="ctr">
              <a:lnSpc>
                <a:spcPct val="140045"/>
              </a:lnSpc>
              <a:spcBef>
                <a:spcPts val="0"/>
              </a:spcBef>
              <a:spcAft>
                <a:spcPts val="0"/>
              </a:spcAft>
              <a:buNone/>
            </a:pPr>
            <a:r>
              <a:rPr b="1" i="0" lang="en-US" sz="3491" u="none" cap="none" strike="noStrike">
                <a:solidFill>
                  <a:srgbClr val="000000"/>
                </a:solidFill>
                <a:latin typeface="Arial"/>
                <a:ea typeface="Arial"/>
                <a:cs typeface="Arial"/>
                <a:sym typeface="Arial"/>
              </a:rPr>
              <a:t>2025 WSC:</a:t>
            </a:r>
            <a:endParaRPr/>
          </a:p>
          <a:p>
            <a:pPr indent="0" lvl="0" marL="0" marR="0" rtl="0" algn="ctr">
              <a:lnSpc>
                <a:spcPct val="140045"/>
              </a:lnSpc>
              <a:spcBef>
                <a:spcPts val="0"/>
              </a:spcBef>
              <a:spcAft>
                <a:spcPts val="0"/>
              </a:spcAft>
              <a:buNone/>
            </a:pPr>
            <a:r>
              <a:rPr b="0" i="0" lang="en-US" sz="3491" u="none" cap="none" strike="noStrike">
                <a:solidFill>
                  <a:srgbClr val="000000"/>
                </a:solidFill>
                <a:latin typeface="Arial"/>
                <a:ea typeface="Arial"/>
                <a:cs typeface="Arial"/>
                <a:sym typeface="Arial"/>
              </a:rPr>
              <a:t>The Policy Committee acknowledges that this could have been made clearer and that groups were not offered the opportunity to weigh in.</a:t>
            </a:r>
            <a:endParaRPr/>
          </a:p>
          <a:p>
            <a:pPr indent="0" lvl="0" marL="0" marR="0" rtl="0" algn="ctr">
              <a:lnSpc>
                <a:spcPct val="140005"/>
              </a:lnSpc>
              <a:spcBef>
                <a:spcPts val="0"/>
              </a:spcBef>
              <a:spcAft>
                <a:spcPts val="0"/>
              </a:spcAft>
              <a:buNone/>
            </a:pPr>
            <a:r>
              <a:t/>
            </a:r>
            <a:endParaRPr b="0" i="0" sz="3491" u="none" cap="none" strike="noStrike">
              <a:solidFill>
                <a:srgbClr val="000000"/>
              </a:solidFill>
              <a:latin typeface="Arial"/>
              <a:ea typeface="Arial"/>
              <a:cs typeface="Arial"/>
              <a:sym typeface="Arial"/>
            </a:endParaRPr>
          </a:p>
          <a:p>
            <a:pPr indent="0" lvl="0" marL="0" marR="0" rtl="0" algn="ctr">
              <a:lnSpc>
                <a:spcPct val="140045"/>
              </a:lnSpc>
              <a:spcBef>
                <a:spcPts val="0"/>
              </a:spcBef>
              <a:spcAft>
                <a:spcPts val="0"/>
              </a:spcAft>
              <a:buNone/>
            </a:pPr>
            <a:r>
              <a:rPr b="1" i="0" lang="en-US" sz="3491" u="none" cap="none" strike="noStrike">
                <a:solidFill>
                  <a:srgbClr val="FF3131"/>
                </a:solidFill>
                <a:latin typeface="Arial"/>
                <a:ea typeface="Arial"/>
                <a:cs typeface="Arial"/>
                <a:sym typeface="Arial"/>
              </a:rPr>
              <a:t>We made a mistake by not having the foresight to recognize that possibility and we regret the harm that oversight caused</a:t>
            </a:r>
            <a:endParaRPr/>
          </a:p>
        </p:txBody>
      </p:sp>
      <p:sp>
        <p:nvSpPr>
          <p:cNvPr id="259" name="Google Shape;259;p15"/>
          <p:cNvSpPr txBox="1"/>
          <p:nvPr/>
        </p:nvSpPr>
        <p:spPr>
          <a:xfrm>
            <a:off x="0" y="-57150"/>
            <a:ext cx="5552119" cy="99332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892" u="none" cap="none" strike="noStrike">
                <a:solidFill>
                  <a:srgbClr val="000000"/>
                </a:solidFill>
                <a:latin typeface="Arial"/>
                <a:ea typeface="Arial"/>
                <a:cs typeface="Arial"/>
                <a:sym typeface="Arial"/>
              </a:rPr>
              <a:t>Chosing a group name cont: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FAF1"/>
        </a:solidFill>
      </p:bgPr>
    </p:bg>
    <p:spTree>
      <p:nvGrpSpPr>
        <p:cNvPr id="263" name="Shape 263"/>
        <p:cNvGrpSpPr/>
        <p:nvPr/>
      </p:nvGrpSpPr>
      <p:grpSpPr>
        <a:xfrm>
          <a:off x="0" y="0"/>
          <a:ext cx="0" cy="0"/>
          <a:chOff x="0" y="0"/>
          <a:chExt cx="0" cy="0"/>
        </a:xfrm>
      </p:grpSpPr>
      <p:sp>
        <p:nvSpPr>
          <p:cNvPr id="264" name="Google Shape;264;p16"/>
          <p:cNvSpPr/>
          <p:nvPr/>
        </p:nvSpPr>
        <p:spPr>
          <a:xfrm rot="10800000">
            <a:off x="-1144101" y="-357516"/>
            <a:ext cx="6700743" cy="2772433"/>
          </a:xfrm>
          <a:custGeom>
            <a:rect b="b" l="l" r="r" t="t"/>
            <a:pathLst>
              <a:path extrusionOk="0" h="2772433" w="6700743">
                <a:moveTo>
                  <a:pt x="6700744" y="2772432"/>
                </a:moveTo>
                <a:lnTo>
                  <a:pt x="0" y="2772432"/>
                </a:lnTo>
                <a:lnTo>
                  <a:pt x="0" y="0"/>
                </a:lnTo>
                <a:lnTo>
                  <a:pt x="6700744" y="0"/>
                </a:lnTo>
                <a:lnTo>
                  <a:pt x="6700744" y="2772432"/>
                </a:lnTo>
                <a:close/>
              </a:path>
            </a:pathLst>
          </a:custGeom>
          <a:blipFill rotWithShape="1">
            <a:blip r:embed="rId3">
              <a:alphaModFix/>
            </a:blip>
            <a:stretch>
              <a:fillRect b="0" l="0" r="0" t="0"/>
            </a:stretch>
          </a:blipFill>
          <a:ln>
            <a:noFill/>
          </a:ln>
        </p:spPr>
      </p:sp>
      <p:sp>
        <p:nvSpPr>
          <p:cNvPr id="265" name="Google Shape;265;p16"/>
          <p:cNvSpPr/>
          <p:nvPr/>
        </p:nvSpPr>
        <p:spPr>
          <a:xfrm rot="10800000">
            <a:off x="11840331" y="7514567"/>
            <a:ext cx="6700743" cy="2772433"/>
          </a:xfrm>
          <a:custGeom>
            <a:rect b="b" l="l" r="r" t="t"/>
            <a:pathLst>
              <a:path extrusionOk="0" h="2772433" w="6700743">
                <a:moveTo>
                  <a:pt x="6700744" y="2772433"/>
                </a:moveTo>
                <a:lnTo>
                  <a:pt x="0" y="2772433"/>
                </a:lnTo>
                <a:lnTo>
                  <a:pt x="0" y="0"/>
                </a:lnTo>
                <a:lnTo>
                  <a:pt x="6700744" y="0"/>
                </a:lnTo>
                <a:lnTo>
                  <a:pt x="6700744" y="2772433"/>
                </a:lnTo>
                <a:close/>
              </a:path>
            </a:pathLst>
          </a:custGeom>
          <a:blipFill rotWithShape="1">
            <a:blip r:embed="rId3">
              <a:alphaModFix/>
            </a:blip>
            <a:stretch>
              <a:fillRect b="0" l="0" r="0" t="0"/>
            </a:stretch>
          </a:blipFill>
          <a:ln>
            <a:noFill/>
          </a:ln>
        </p:spPr>
      </p:sp>
      <p:sp>
        <p:nvSpPr>
          <p:cNvPr id="266" name="Google Shape;266;p16"/>
          <p:cNvSpPr txBox="1"/>
          <p:nvPr/>
        </p:nvSpPr>
        <p:spPr>
          <a:xfrm>
            <a:off x="6228448" y="5287139"/>
            <a:ext cx="4443040"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What’s next?</a:t>
            </a:r>
            <a:endParaRPr/>
          </a:p>
        </p:txBody>
      </p:sp>
      <p:sp>
        <p:nvSpPr>
          <p:cNvPr id="267" name="Google Shape;267;p16"/>
          <p:cNvSpPr txBox="1"/>
          <p:nvPr/>
        </p:nvSpPr>
        <p:spPr>
          <a:xfrm>
            <a:off x="2906010" y="9182100"/>
            <a:ext cx="12096973" cy="623124"/>
          </a:xfrm>
          <a:prstGeom prst="rect">
            <a:avLst/>
          </a:prstGeom>
          <a:noFill/>
          <a:ln>
            <a:noFill/>
          </a:ln>
        </p:spPr>
        <p:txBody>
          <a:bodyPr anchorCtr="0" anchor="t" bIns="0" lIns="0" spcFirstLastPara="1" rIns="0" wrap="square" tIns="0">
            <a:spAutoFit/>
          </a:bodyPr>
          <a:lstStyle/>
          <a:p>
            <a:pPr indent="0" lvl="0" marL="0" marR="0" rtl="0" algn="ctr">
              <a:lnSpc>
                <a:spcPct val="140044"/>
              </a:lnSpc>
              <a:spcBef>
                <a:spcPts val="0"/>
              </a:spcBef>
              <a:spcAft>
                <a:spcPts val="0"/>
              </a:spcAft>
              <a:buNone/>
            </a:pPr>
            <a:r>
              <a:rPr b="1" i="0" lang="en-US" sz="3591" u="none" cap="none" strike="noStrike">
                <a:solidFill>
                  <a:srgbClr val="5E17EB"/>
                </a:solidFill>
                <a:latin typeface="Arial"/>
                <a:ea typeface="Arial"/>
                <a:cs typeface="Arial"/>
                <a:sym typeface="Arial"/>
              </a:rPr>
              <a:t>This will be an ongoing discussion for WSC 2026</a:t>
            </a:r>
            <a:endParaRPr/>
          </a:p>
        </p:txBody>
      </p:sp>
      <p:sp>
        <p:nvSpPr>
          <p:cNvPr id="268" name="Google Shape;268;p16"/>
          <p:cNvSpPr txBox="1"/>
          <p:nvPr/>
        </p:nvSpPr>
        <p:spPr>
          <a:xfrm>
            <a:off x="3014208" y="6440447"/>
            <a:ext cx="11880577" cy="1716406"/>
          </a:xfrm>
          <a:prstGeom prst="rect">
            <a:avLst/>
          </a:prstGeom>
          <a:noFill/>
          <a:ln>
            <a:noFill/>
          </a:ln>
        </p:spPr>
        <p:txBody>
          <a:bodyPr anchorCtr="0" anchor="t" bIns="0" lIns="0" spcFirstLastPara="1" rIns="0" wrap="square" tIns="0">
            <a:spAutoFit/>
          </a:bodyPr>
          <a:lstStyle/>
          <a:p>
            <a:pPr indent="0" lvl="0" marL="0" marR="0" rtl="0" algn="ctr">
              <a:lnSpc>
                <a:spcPct val="140012"/>
              </a:lnSpc>
              <a:spcBef>
                <a:spcPts val="0"/>
              </a:spcBef>
              <a:spcAft>
                <a:spcPts val="0"/>
              </a:spcAft>
              <a:buNone/>
            </a:pPr>
            <a:r>
              <a:rPr b="1" i="0" lang="en-US" sz="3299" u="none" cap="none" strike="noStrike">
                <a:solidFill>
                  <a:srgbClr val="FF3131"/>
                </a:solidFill>
                <a:latin typeface="Arial"/>
                <a:ea typeface="Arial"/>
                <a:cs typeface="Arial"/>
                <a:sym typeface="Arial"/>
              </a:rPr>
              <a:t> WSO won’t enforce a group name</a:t>
            </a:r>
            <a:endParaRPr/>
          </a:p>
          <a:p>
            <a:pPr indent="0" lvl="0" marL="0" marR="0" rtl="0" algn="ctr">
              <a:lnSpc>
                <a:spcPct val="140012"/>
              </a:lnSpc>
              <a:spcBef>
                <a:spcPts val="0"/>
              </a:spcBef>
              <a:spcAft>
                <a:spcPts val="0"/>
              </a:spcAft>
              <a:buNone/>
            </a:pPr>
            <a:r>
              <a:rPr b="1" i="0" lang="en-US" sz="3299" u="none" cap="none" strike="noStrike">
                <a:solidFill>
                  <a:srgbClr val="FF3131"/>
                </a:solidFill>
                <a:latin typeface="Arial"/>
                <a:ea typeface="Arial"/>
                <a:cs typeface="Arial"/>
                <a:sym typeface="Arial"/>
              </a:rPr>
              <a:t>WSO won’t close a group for that reason</a:t>
            </a:r>
            <a:endParaRPr/>
          </a:p>
          <a:p>
            <a:pPr indent="0" lvl="0" marL="0" marR="0" rtl="0" algn="ctr">
              <a:lnSpc>
                <a:spcPct val="140012"/>
              </a:lnSpc>
              <a:spcBef>
                <a:spcPts val="0"/>
              </a:spcBef>
              <a:spcAft>
                <a:spcPts val="0"/>
              </a:spcAft>
              <a:buNone/>
            </a:pPr>
            <a:r>
              <a:rPr b="1" i="0" lang="en-US" sz="3299" u="none" cap="none" strike="noStrike">
                <a:solidFill>
                  <a:srgbClr val="FF3131"/>
                </a:solidFill>
                <a:latin typeface="Arial"/>
                <a:ea typeface="Arial"/>
                <a:cs typeface="Arial"/>
                <a:sym typeface="Arial"/>
              </a:rPr>
              <a:t>WSO will only ask NEW groups registering to comply</a:t>
            </a:r>
            <a:endParaRPr/>
          </a:p>
        </p:txBody>
      </p:sp>
      <p:sp>
        <p:nvSpPr>
          <p:cNvPr id="269" name="Google Shape;269;p16"/>
          <p:cNvSpPr txBox="1"/>
          <p:nvPr/>
        </p:nvSpPr>
        <p:spPr>
          <a:xfrm>
            <a:off x="4727666" y="190946"/>
            <a:ext cx="8453661"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Arguments by Delegates</a:t>
            </a:r>
            <a:endParaRPr/>
          </a:p>
        </p:txBody>
      </p:sp>
      <p:sp>
        <p:nvSpPr>
          <p:cNvPr id="270" name="Google Shape;270;p16"/>
          <p:cNvSpPr txBox="1"/>
          <p:nvPr/>
        </p:nvSpPr>
        <p:spPr>
          <a:xfrm>
            <a:off x="3534112" y="1417261"/>
            <a:ext cx="11656500" cy="29382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892" u="none" cap="none" strike="noStrike">
                <a:solidFill>
                  <a:srgbClr val="004AAD"/>
                </a:solidFill>
                <a:latin typeface="Arial"/>
                <a:ea typeface="Arial"/>
                <a:cs typeface="Arial"/>
                <a:sym typeface="Arial"/>
              </a:rPr>
              <a:t>*Disallowing identifiers will reduce  membership</a:t>
            </a:r>
            <a:endParaRPr/>
          </a:p>
          <a:p>
            <a:pPr indent="0" lvl="0" marL="0" marR="0" rtl="0" algn="ctr">
              <a:lnSpc>
                <a:spcPct val="140006"/>
              </a:lnSpc>
              <a:spcBef>
                <a:spcPts val="0"/>
              </a:spcBef>
              <a:spcAft>
                <a:spcPts val="0"/>
              </a:spcAft>
              <a:buNone/>
            </a:pPr>
            <a:r>
              <a:rPr b="1" i="0" lang="en-US" sz="2892" u="none" cap="none" strike="noStrike">
                <a:solidFill>
                  <a:srgbClr val="004AAD"/>
                </a:solidFill>
                <a:latin typeface="Arial"/>
                <a:ea typeface="Arial"/>
                <a:cs typeface="Arial"/>
                <a:sym typeface="Arial"/>
              </a:rPr>
              <a:t>*The problem lies not with naming the groups,</a:t>
            </a:r>
            <a:endParaRPr/>
          </a:p>
          <a:p>
            <a:pPr indent="0" lvl="0" marL="0" marR="0" rtl="0" algn="ctr">
              <a:lnSpc>
                <a:spcPct val="140006"/>
              </a:lnSpc>
              <a:spcBef>
                <a:spcPts val="0"/>
              </a:spcBef>
              <a:spcAft>
                <a:spcPts val="0"/>
              </a:spcAft>
              <a:buNone/>
            </a:pPr>
            <a:r>
              <a:rPr b="1" i="0" lang="en-US" sz="2892" u="none" cap="none" strike="noStrike">
                <a:solidFill>
                  <a:srgbClr val="004AAD"/>
                </a:solidFill>
                <a:latin typeface="Arial"/>
                <a:ea typeface="Arial"/>
                <a:cs typeface="Arial"/>
                <a:sym typeface="Arial"/>
              </a:rPr>
              <a:t> but in the members</a:t>
            </a:r>
            <a:endParaRPr/>
          </a:p>
          <a:p>
            <a:pPr indent="0" lvl="0" marL="0" marR="0" rtl="0" algn="ctr">
              <a:lnSpc>
                <a:spcPct val="140006"/>
              </a:lnSpc>
              <a:spcBef>
                <a:spcPts val="0"/>
              </a:spcBef>
              <a:spcAft>
                <a:spcPts val="0"/>
              </a:spcAft>
              <a:buNone/>
            </a:pPr>
            <a:r>
              <a:rPr b="1" i="0" lang="en-US" sz="2892" u="none" cap="none" strike="noStrike">
                <a:solidFill>
                  <a:srgbClr val="004AAD"/>
                </a:solidFill>
                <a:latin typeface="Arial"/>
                <a:ea typeface="Arial"/>
                <a:cs typeface="Arial"/>
                <a:sym typeface="Arial"/>
              </a:rPr>
              <a:t> of the groups not welcoming all</a:t>
            </a:r>
            <a:endParaRPr/>
          </a:p>
          <a:p>
            <a:pPr indent="0" lvl="0" marL="0" marR="0" rtl="0" algn="ctr">
              <a:lnSpc>
                <a:spcPct val="140006"/>
              </a:lnSpc>
              <a:spcBef>
                <a:spcPts val="0"/>
              </a:spcBef>
              <a:spcAft>
                <a:spcPts val="0"/>
              </a:spcAft>
              <a:buNone/>
            </a:pPr>
            <a:r>
              <a:rPr b="1" i="0" lang="en-US" sz="2892" u="none" cap="none" strike="noStrike">
                <a:solidFill>
                  <a:srgbClr val="004AAD"/>
                </a:solidFill>
                <a:latin typeface="Arial"/>
                <a:ea typeface="Arial"/>
                <a:cs typeface="Arial"/>
                <a:sym typeface="Arial"/>
              </a:rPr>
              <a:t>*There is a difference between identifiers and affiliations</a:t>
            </a:r>
            <a:endParaRPr/>
          </a:p>
        </p:txBody>
      </p:sp>
      <p:sp>
        <p:nvSpPr>
          <p:cNvPr id="271" name="Google Shape;271;p16"/>
          <p:cNvSpPr txBox="1"/>
          <p:nvPr/>
        </p:nvSpPr>
        <p:spPr>
          <a:xfrm>
            <a:off x="564984" y="141357"/>
            <a:ext cx="3606329" cy="102888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992" u="none" cap="none" strike="noStrike">
                <a:solidFill>
                  <a:srgbClr val="000000"/>
                </a:solidFill>
                <a:latin typeface="Arial"/>
                <a:ea typeface="Arial"/>
                <a:cs typeface="Arial"/>
                <a:sym typeface="Arial"/>
              </a:rPr>
              <a:t>choosing a group</a:t>
            </a:r>
            <a:endParaRPr/>
          </a:p>
          <a:p>
            <a:pPr indent="0" lvl="0" marL="0" marR="0" rtl="0" algn="ctr">
              <a:lnSpc>
                <a:spcPct val="140006"/>
              </a:lnSpc>
              <a:spcBef>
                <a:spcPts val="0"/>
              </a:spcBef>
              <a:spcAft>
                <a:spcPts val="0"/>
              </a:spcAft>
              <a:buNone/>
            </a:pPr>
            <a:r>
              <a:rPr b="1" i="0" lang="en-US" sz="2992" u="none" cap="none" strike="noStrike">
                <a:solidFill>
                  <a:srgbClr val="000000"/>
                </a:solidFill>
                <a:latin typeface="Arial"/>
                <a:ea typeface="Arial"/>
                <a:cs typeface="Arial"/>
                <a:sym typeface="Arial"/>
              </a:rPr>
              <a:t> name cont: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FAF1"/>
        </a:solidFill>
      </p:bgPr>
    </p:bg>
    <p:spTree>
      <p:nvGrpSpPr>
        <p:cNvPr id="275" name="Shape 275"/>
        <p:cNvGrpSpPr/>
        <p:nvPr/>
      </p:nvGrpSpPr>
      <p:grpSpPr>
        <a:xfrm>
          <a:off x="0" y="0"/>
          <a:ext cx="0" cy="0"/>
          <a:chOff x="0" y="0"/>
          <a:chExt cx="0" cy="0"/>
        </a:xfrm>
      </p:grpSpPr>
      <p:sp>
        <p:nvSpPr>
          <p:cNvPr id="276" name="Google Shape;276;p17"/>
          <p:cNvSpPr/>
          <p:nvPr/>
        </p:nvSpPr>
        <p:spPr>
          <a:xfrm>
            <a:off x="1266967" y="3344812"/>
            <a:ext cx="7877033" cy="4451344"/>
          </a:xfrm>
          <a:custGeom>
            <a:rect b="b" l="l" r="r" t="t"/>
            <a:pathLst>
              <a:path extrusionOk="0" h="4451344" w="7877033">
                <a:moveTo>
                  <a:pt x="0" y="0"/>
                </a:moveTo>
                <a:lnTo>
                  <a:pt x="7877033" y="0"/>
                </a:lnTo>
                <a:lnTo>
                  <a:pt x="7877033" y="4451344"/>
                </a:lnTo>
                <a:lnTo>
                  <a:pt x="0" y="4451344"/>
                </a:lnTo>
                <a:lnTo>
                  <a:pt x="0" y="0"/>
                </a:lnTo>
                <a:close/>
              </a:path>
            </a:pathLst>
          </a:custGeom>
          <a:blipFill rotWithShape="1">
            <a:blip r:embed="rId3">
              <a:alphaModFix/>
            </a:blip>
            <a:stretch>
              <a:fillRect b="-107924" l="-70192" r="-38545" t="-38180"/>
            </a:stretch>
          </a:blipFill>
          <a:ln>
            <a:noFill/>
          </a:ln>
        </p:spPr>
      </p:sp>
      <p:sp>
        <p:nvSpPr>
          <p:cNvPr id="277" name="Google Shape;277;p17"/>
          <p:cNvSpPr/>
          <p:nvPr/>
        </p:nvSpPr>
        <p:spPr>
          <a:xfrm>
            <a:off x="10068937" y="5570484"/>
            <a:ext cx="7423472" cy="4716516"/>
          </a:xfrm>
          <a:custGeom>
            <a:rect b="b" l="l" r="r" t="t"/>
            <a:pathLst>
              <a:path extrusionOk="0" h="4716516" w="7423472">
                <a:moveTo>
                  <a:pt x="0" y="0"/>
                </a:moveTo>
                <a:lnTo>
                  <a:pt x="7423473" y="0"/>
                </a:lnTo>
                <a:lnTo>
                  <a:pt x="7423473" y="4716516"/>
                </a:lnTo>
                <a:lnTo>
                  <a:pt x="0" y="4716516"/>
                </a:lnTo>
                <a:lnTo>
                  <a:pt x="0" y="0"/>
                </a:lnTo>
                <a:close/>
              </a:path>
            </a:pathLst>
          </a:custGeom>
          <a:blipFill rotWithShape="1">
            <a:blip r:embed="rId4">
              <a:alphaModFix/>
            </a:blip>
            <a:stretch>
              <a:fillRect b="-77512" l="-59098" r="-32270" t="-23157"/>
            </a:stretch>
          </a:blipFill>
          <a:ln>
            <a:noFill/>
          </a:ln>
        </p:spPr>
      </p:sp>
      <p:sp>
        <p:nvSpPr>
          <p:cNvPr id="278" name="Google Shape;278;p17"/>
          <p:cNvSpPr txBox="1"/>
          <p:nvPr/>
        </p:nvSpPr>
        <p:spPr>
          <a:xfrm>
            <a:off x="1573782" y="895350"/>
            <a:ext cx="12809339" cy="1210501"/>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None/>
            </a:pPr>
            <a:r>
              <a:rPr b="1" i="0" lang="en-US" sz="7092" u="none" cap="none" strike="noStrike">
                <a:solidFill>
                  <a:srgbClr val="000000"/>
                </a:solidFill>
                <a:latin typeface="Arial"/>
                <a:ea typeface="Arial"/>
                <a:cs typeface="Arial"/>
                <a:sym typeface="Arial"/>
              </a:rPr>
              <a:t>2024 Audit and Financials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EBE6"/>
        </a:solidFill>
      </p:bgPr>
    </p:bg>
    <p:spTree>
      <p:nvGrpSpPr>
        <p:cNvPr id="282" name="Shape 282"/>
        <p:cNvGrpSpPr/>
        <p:nvPr/>
      </p:nvGrpSpPr>
      <p:grpSpPr>
        <a:xfrm>
          <a:off x="0" y="0"/>
          <a:ext cx="0" cy="0"/>
          <a:chOff x="0" y="0"/>
          <a:chExt cx="0" cy="0"/>
        </a:xfrm>
      </p:grpSpPr>
      <p:cxnSp>
        <p:nvCxnSpPr>
          <p:cNvPr id="283" name="Google Shape;283;p18"/>
          <p:cNvCxnSpPr/>
          <p:nvPr/>
        </p:nvCxnSpPr>
        <p:spPr>
          <a:xfrm>
            <a:off x="-489356" y="9277350"/>
            <a:ext cx="19266712" cy="0"/>
          </a:xfrm>
          <a:prstGeom prst="straightConnector1">
            <a:avLst/>
          </a:prstGeom>
          <a:noFill/>
          <a:ln cap="flat" cmpd="sng" w="9525">
            <a:solidFill>
              <a:srgbClr val="000000"/>
            </a:solidFill>
            <a:prstDash val="solid"/>
            <a:round/>
            <a:headEnd len="sm" w="sm" type="none"/>
            <a:tailEnd len="sm" w="sm" type="none"/>
          </a:ln>
        </p:spPr>
      </p:cxnSp>
      <p:sp>
        <p:nvSpPr>
          <p:cNvPr id="284" name="Google Shape;284;p18"/>
          <p:cNvSpPr txBox="1"/>
          <p:nvPr/>
        </p:nvSpPr>
        <p:spPr>
          <a:xfrm>
            <a:off x="3295845" y="-95250"/>
            <a:ext cx="9928696"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4AAD"/>
                </a:solidFill>
                <a:latin typeface="Arial"/>
                <a:ea typeface="Arial"/>
                <a:cs typeface="Arial"/>
                <a:sym typeface="Arial"/>
              </a:rPr>
              <a:t>2024 Audit Report highlights</a:t>
            </a:r>
            <a:endParaRPr/>
          </a:p>
        </p:txBody>
      </p:sp>
      <p:sp>
        <p:nvSpPr>
          <p:cNvPr id="285" name="Google Shape;285;p18"/>
          <p:cNvSpPr txBox="1"/>
          <p:nvPr/>
        </p:nvSpPr>
        <p:spPr>
          <a:xfrm>
            <a:off x="4911799" y="647254"/>
            <a:ext cx="6130247" cy="1704529"/>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7C9CC1"/>
                </a:solidFill>
                <a:latin typeface="Arial"/>
                <a:ea typeface="Arial"/>
                <a:cs typeface="Arial"/>
                <a:sym typeface="Arial"/>
              </a:rPr>
              <a:t>By: BrownEdwards</a:t>
            </a:r>
            <a:endParaRPr/>
          </a:p>
        </p:txBody>
      </p:sp>
      <p:sp>
        <p:nvSpPr>
          <p:cNvPr id="286" name="Google Shape;286;p18"/>
          <p:cNvSpPr txBox="1"/>
          <p:nvPr/>
        </p:nvSpPr>
        <p:spPr>
          <a:xfrm>
            <a:off x="0" y="2695851"/>
            <a:ext cx="18288000" cy="160737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3092" u="none" cap="none" strike="noStrike">
                <a:solidFill>
                  <a:srgbClr val="5E17EB"/>
                </a:solidFill>
                <a:latin typeface="Arial"/>
                <a:ea typeface="Arial"/>
                <a:cs typeface="Arial"/>
                <a:sym typeface="Arial"/>
              </a:rPr>
              <a:t>On December 31, 2024 Al-Anon Family Group Headquarters, Inc (AFG) had total assets of  </a:t>
            </a:r>
            <a:r>
              <a:rPr b="1" i="0" lang="en-US" sz="3092" u="none" cap="none" strike="noStrike">
                <a:solidFill>
                  <a:srgbClr val="FF3131"/>
                </a:solidFill>
                <a:latin typeface="Arial"/>
                <a:ea typeface="Arial"/>
                <a:cs typeface="Arial"/>
                <a:sym typeface="Arial"/>
              </a:rPr>
              <a:t>$15,776,137</a:t>
            </a:r>
            <a:r>
              <a:rPr b="0" i="0" lang="en-US" sz="3092" u="none" cap="none" strike="noStrike">
                <a:solidFill>
                  <a:srgbClr val="5E17EB"/>
                </a:solidFill>
                <a:latin typeface="Arial"/>
                <a:ea typeface="Arial"/>
                <a:cs typeface="Arial"/>
                <a:sym typeface="Arial"/>
              </a:rPr>
              <a:t> and liabilities of</a:t>
            </a:r>
            <a:r>
              <a:rPr b="0" i="0" lang="en-US" sz="3092" u="none" cap="none" strike="noStrike">
                <a:solidFill>
                  <a:srgbClr val="FF3131"/>
                </a:solidFill>
                <a:latin typeface="Arial"/>
                <a:ea typeface="Arial"/>
                <a:cs typeface="Arial"/>
                <a:sym typeface="Arial"/>
              </a:rPr>
              <a:t> </a:t>
            </a:r>
            <a:r>
              <a:rPr b="1" i="0" lang="en-US" sz="3092" u="none" cap="none" strike="noStrike">
                <a:solidFill>
                  <a:srgbClr val="FF3131"/>
                </a:solidFill>
                <a:latin typeface="Arial"/>
                <a:ea typeface="Arial"/>
                <a:cs typeface="Arial"/>
                <a:sym typeface="Arial"/>
              </a:rPr>
              <a:t>$1,353,640</a:t>
            </a:r>
            <a:r>
              <a:rPr b="0" i="0" lang="en-US" sz="3092" u="none" cap="none" strike="noStrike">
                <a:solidFill>
                  <a:srgbClr val="5E17EB"/>
                </a:solidFill>
                <a:latin typeface="Arial"/>
                <a:ea typeface="Arial"/>
                <a:cs typeface="Arial"/>
                <a:sym typeface="Arial"/>
              </a:rPr>
              <a:t>, leaving net assets of </a:t>
            </a:r>
            <a:r>
              <a:rPr b="1" i="0" lang="en-US" sz="3092" u="none" cap="none" strike="noStrike">
                <a:solidFill>
                  <a:srgbClr val="FF3131"/>
                </a:solidFill>
                <a:latin typeface="Arial"/>
                <a:ea typeface="Arial"/>
                <a:cs typeface="Arial"/>
                <a:sym typeface="Arial"/>
              </a:rPr>
              <a:t>$14,442497</a:t>
            </a:r>
            <a:r>
              <a:rPr b="1" i="0" lang="en-US" sz="3092" u="none" cap="none" strike="noStrike">
                <a:solidFill>
                  <a:srgbClr val="5E17EB"/>
                </a:solidFill>
                <a:latin typeface="Arial"/>
                <a:ea typeface="Arial"/>
                <a:cs typeface="Arial"/>
                <a:sym typeface="Arial"/>
              </a:rPr>
              <a:t> </a:t>
            </a:r>
            <a:r>
              <a:rPr b="0" i="0" lang="en-US" sz="3092" u="none" cap="none" strike="noStrike">
                <a:solidFill>
                  <a:srgbClr val="5E17EB"/>
                </a:solidFill>
                <a:latin typeface="Arial"/>
                <a:ea typeface="Arial"/>
                <a:cs typeface="Arial"/>
                <a:sym typeface="Arial"/>
              </a:rPr>
              <a:t>among the three funds of General, Reserve, and Building</a:t>
            </a:r>
            <a:endParaRPr/>
          </a:p>
        </p:txBody>
      </p:sp>
      <p:sp>
        <p:nvSpPr>
          <p:cNvPr id="287" name="Google Shape;287;p18"/>
          <p:cNvSpPr txBox="1"/>
          <p:nvPr/>
        </p:nvSpPr>
        <p:spPr>
          <a:xfrm>
            <a:off x="387804" y="4646124"/>
            <a:ext cx="17127000" cy="28437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i="0" lang="en-US" sz="2799" u="none" cap="none" strike="noStrike">
                <a:solidFill>
                  <a:srgbClr val="196BE4"/>
                </a:solidFill>
                <a:latin typeface="Arial"/>
                <a:ea typeface="Arial"/>
                <a:cs typeface="Arial"/>
                <a:sym typeface="Arial"/>
              </a:rPr>
              <a:t>2024 Revenue total was </a:t>
            </a:r>
            <a:r>
              <a:rPr b="1" i="0" lang="en-US" sz="2799" u="none" cap="none" strike="noStrike">
                <a:solidFill>
                  <a:srgbClr val="FF3131"/>
                </a:solidFill>
                <a:latin typeface="Arial"/>
                <a:ea typeface="Arial"/>
                <a:cs typeface="Arial"/>
                <a:sym typeface="Arial"/>
              </a:rPr>
              <a:t>$6,796,472</a:t>
            </a:r>
            <a:r>
              <a:rPr b="1" i="0" lang="en-US" sz="2799" u="none" cap="none" strike="noStrike">
                <a:solidFill>
                  <a:srgbClr val="196BE4"/>
                </a:solidFill>
                <a:latin typeface="Arial"/>
                <a:ea typeface="Arial"/>
                <a:cs typeface="Arial"/>
                <a:sym typeface="Arial"/>
              </a:rPr>
              <a:t> in the General fund </a:t>
            </a:r>
            <a:endParaRPr/>
          </a:p>
          <a:p>
            <a:pPr indent="0" lvl="0" marL="0" marR="0" rtl="0" algn="ctr">
              <a:lnSpc>
                <a:spcPct val="140014"/>
              </a:lnSpc>
              <a:spcBef>
                <a:spcPts val="0"/>
              </a:spcBef>
              <a:spcAft>
                <a:spcPts val="0"/>
              </a:spcAft>
              <a:buNone/>
            </a:pPr>
            <a:r>
              <a:rPr b="1" i="0" lang="en-US" sz="2799" u="none" cap="none" strike="noStrike">
                <a:solidFill>
                  <a:srgbClr val="196BE4"/>
                </a:solidFill>
                <a:latin typeface="Arial"/>
                <a:ea typeface="Arial"/>
                <a:cs typeface="Arial"/>
                <a:sym typeface="Arial"/>
              </a:rPr>
              <a:t>2024 Expenses were </a:t>
            </a:r>
            <a:r>
              <a:rPr b="1" i="0" lang="en-US" sz="2799" u="none" cap="none" strike="noStrike">
                <a:solidFill>
                  <a:srgbClr val="FF3131"/>
                </a:solidFill>
                <a:latin typeface="Arial"/>
                <a:ea typeface="Arial"/>
                <a:cs typeface="Arial"/>
                <a:sym typeface="Arial"/>
              </a:rPr>
              <a:t>$6,334,828</a:t>
            </a:r>
            <a:endParaRPr/>
          </a:p>
          <a:p>
            <a:pPr indent="0" lvl="0" marL="0" marR="0" rtl="0" algn="ctr">
              <a:lnSpc>
                <a:spcPct val="140014"/>
              </a:lnSpc>
              <a:spcBef>
                <a:spcPts val="0"/>
              </a:spcBef>
              <a:spcAft>
                <a:spcPts val="0"/>
              </a:spcAft>
              <a:buNone/>
            </a:pPr>
            <a:r>
              <a:rPr b="1" i="0" lang="en-US" sz="2799" u="none" cap="none" strike="noStrike">
                <a:solidFill>
                  <a:srgbClr val="196BE4"/>
                </a:solidFill>
                <a:latin typeface="Arial"/>
                <a:ea typeface="Arial"/>
                <a:cs typeface="Arial"/>
                <a:sym typeface="Arial"/>
              </a:rPr>
              <a:t>as a result, the General Fund’s net assets increase by </a:t>
            </a:r>
            <a:r>
              <a:rPr b="1" i="0" lang="en-US" sz="2799" u="none" cap="none" strike="noStrike">
                <a:solidFill>
                  <a:srgbClr val="FF3131"/>
                </a:solidFill>
                <a:latin typeface="Arial"/>
                <a:ea typeface="Arial"/>
                <a:cs typeface="Arial"/>
                <a:sym typeface="Arial"/>
              </a:rPr>
              <a:t>$461,644</a:t>
            </a:r>
            <a:endParaRPr/>
          </a:p>
          <a:p>
            <a:pPr indent="0" lvl="0" marL="0" marR="0" rtl="0" algn="ctr">
              <a:lnSpc>
                <a:spcPct val="140014"/>
              </a:lnSpc>
              <a:spcBef>
                <a:spcPts val="0"/>
              </a:spcBef>
              <a:spcAft>
                <a:spcPts val="0"/>
              </a:spcAft>
              <a:buNone/>
            </a:pPr>
            <a:r>
              <a:t/>
            </a:r>
            <a:endParaRPr b="1" i="0" sz="2799" u="none" cap="none" strike="noStrike">
              <a:solidFill>
                <a:srgbClr val="FF3131"/>
              </a:solidFill>
              <a:latin typeface="Arial"/>
              <a:ea typeface="Arial"/>
              <a:cs typeface="Arial"/>
              <a:sym typeface="Arial"/>
            </a:endParaRPr>
          </a:p>
          <a:p>
            <a:pPr indent="0" lvl="0" marL="0" marR="0" rtl="0" algn="ctr">
              <a:lnSpc>
                <a:spcPct val="140014"/>
              </a:lnSpc>
              <a:spcBef>
                <a:spcPts val="0"/>
              </a:spcBef>
              <a:spcAft>
                <a:spcPts val="0"/>
              </a:spcAft>
              <a:buNone/>
            </a:pPr>
            <a:r>
              <a:rPr b="1" i="0" lang="en-US" sz="2799" u="none" cap="none" strike="noStrike">
                <a:solidFill>
                  <a:srgbClr val="196BE4"/>
                </a:solidFill>
                <a:latin typeface="Arial"/>
                <a:ea typeface="Arial"/>
                <a:cs typeface="Arial"/>
                <a:sym typeface="Arial"/>
              </a:rPr>
              <a:t>Because of this increase,</a:t>
            </a:r>
            <a:r>
              <a:rPr b="1" i="0" lang="en-US" sz="2799" u="none" cap="none" strike="noStrike">
                <a:solidFill>
                  <a:srgbClr val="FF3131"/>
                </a:solidFill>
                <a:latin typeface="Arial"/>
                <a:ea typeface="Arial"/>
                <a:cs typeface="Arial"/>
                <a:sym typeface="Arial"/>
              </a:rPr>
              <a:t> $169,200</a:t>
            </a:r>
            <a:r>
              <a:rPr b="1" i="0" lang="en-US" sz="2799" u="none" cap="none" strike="noStrike">
                <a:solidFill>
                  <a:srgbClr val="196BE4"/>
                </a:solidFill>
                <a:latin typeface="Arial"/>
                <a:ea typeface="Arial"/>
                <a:cs typeface="Arial"/>
                <a:sym typeface="Arial"/>
              </a:rPr>
              <a:t> was transferred back to the Reserve Fund </a:t>
            </a:r>
            <a:endParaRPr/>
          </a:p>
        </p:txBody>
      </p:sp>
      <p:sp>
        <p:nvSpPr>
          <p:cNvPr id="288" name="Google Shape;288;p18"/>
          <p:cNvSpPr txBox="1"/>
          <p:nvPr/>
        </p:nvSpPr>
        <p:spPr>
          <a:xfrm>
            <a:off x="387800" y="6556725"/>
            <a:ext cx="17127300" cy="4758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4AAD"/>
                </a:solidFill>
                <a:latin typeface="Arial"/>
                <a:ea typeface="Arial"/>
                <a:cs typeface="Arial"/>
                <a:sym typeface="Arial"/>
              </a:rPr>
              <a:t>Literature sales yielded a gross profit of</a:t>
            </a:r>
            <a:r>
              <a:rPr b="1" i="0" lang="en-US" sz="3092" u="none" cap="none" strike="noStrike">
                <a:solidFill>
                  <a:srgbClr val="FF3131"/>
                </a:solidFill>
                <a:latin typeface="Arial"/>
                <a:ea typeface="Arial"/>
                <a:cs typeface="Arial"/>
                <a:sym typeface="Arial"/>
              </a:rPr>
              <a:t> $2,929,412</a:t>
            </a:r>
            <a:endParaRPr/>
          </a:p>
        </p:txBody>
      </p:sp>
      <p:sp>
        <p:nvSpPr>
          <p:cNvPr id="289" name="Google Shape;289;p18"/>
          <p:cNvSpPr txBox="1"/>
          <p:nvPr/>
        </p:nvSpPr>
        <p:spPr>
          <a:xfrm>
            <a:off x="0" y="8028351"/>
            <a:ext cx="17902751" cy="1135568"/>
          </a:xfrm>
          <a:prstGeom prst="rect">
            <a:avLst/>
          </a:prstGeom>
          <a:noFill/>
          <a:ln>
            <a:noFill/>
          </a:ln>
        </p:spPr>
        <p:txBody>
          <a:bodyPr anchorCtr="0" anchor="t" bIns="0" lIns="0" spcFirstLastPara="1" rIns="0" wrap="square" tIns="0">
            <a:spAutoFit/>
          </a:bodyPr>
          <a:lstStyle/>
          <a:p>
            <a:pPr indent="0" lvl="0" marL="0" marR="0" rtl="0" algn="ctr">
              <a:lnSpc>
                <a:spcPct val="140048"/>
              </a:lnSpc>
              <a:spcBef>
                <a:spcPts val="0"/>
              </a:spcBef>
              <a:spcAft>
                <a:spcPts val="0"/>
              </a:spcAft>
              <a:buNone/>
            </a:pPr>
            <a:r>
              <a:rPr b="0" i="0" lang="en-US" sz="3291" u="none" cap="none" strike="noStrike">
                <a:solidFill>
                  <a:srgbClr val="5E17EB"/>
                </a:solidFill>
                <a:latin typeface="Arial"/>
                <a:ea typeface="Arial"/>
                <a:cs typeface="Arial"/>
                <a:sym typeface="Arial"/>
              </a:rPr>
              <a:t>Because of improved market performance in 2024, a net increase of </a:t>
            </a:r>
            <a:r>
              <a:rPr b="0" i="0" lang="en-US" sz="3291" u="none" cap="none" strike="noStrike">
                <a:solidFill>
                  <a:srgbClr val="FF3131"/>
                </a:solidFill>
                <a:latin typeface="Arial"/>
                <a:ea typeface="Arial"/>
                <a:cs typeface="Arial"/>
                <a:sym typeface="Arial"/>
              </a:rPr>
              <a:t>$851,424</a:t>
            </a:r>
            <a:r>
              <a:rPr b="0" i="0" lang="en-US" sz="3291" u="none" cap="none" strike="noStrike">
                <a:solidFill>
                  <a:srgbClr val="5E17EB"/>
                </a:solidFill>
                <a:latin typeface="Arial"/>
                <a:ea typeface="Arial"/>
                <a:cs typeface="Arial"/>
                <a:sym typeface="Arial"/>
              </a:rPr>
              <a:t> was recorded in the Reserve Fund assets</a:t>
            </a:r>
            <a:endParaRPr/>
          </a:p>
        </p:txBody>
      </p:sp>
      <p:sp>
        <p:nvSpPr>
          <p:cNvPr id="290" name="Google Shape;290;p18"/>
          <p:cNvSpPr txBox="1"/>
          <p:nvPr/>
        </p:nvSpPr>
        <p:spPr>
          <a:xfrm>
            <a:off x="144290" y="69303"/>
            <a:ext cx="2337867"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audit cont: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EBE6"/>
        </a:solidFill>
      </p:bgPr>
    </p:bg>
    <p:spTree>
      <p:nvGrpSpPr>
        <p:cNvPr id="294" name="Shape 294"/>
        <p:cNvGrpSpPr/>
        <p:nvPr/>
      </p:nvGrpSpPr>
      <p:grpSpPr>
        <a:xfrm>
          <a:off x="0" y="0"/>
          <a:ext cx="0" cy="0"/>
          <a:chOff x="0" y="0"/>
          <a:chExt cx="0" cy="0"/>
        </a:xfrm>
      </p:grpSpPr>
      <p:sp>
        <p:nvSpPr>
          <p:cNvPr id="295" name="Google Shape;295;p19"/>
          <p:cNvSpPr/>
          <p:nvPr/>
        </p:nvSpPr>
        <p:spPr>
          <a:xfrm>
            <a:off x="9951486" y="-761932"/>
            <a:ext cx="8892710" cy="5517969"/>
          </a:xfrm>
          <a:custGeom>
            <a:rect b="b" l="l" r="r" t="t"/>
            <a:pathLst>
              <a:path extrusionOk="0" h="5517969" w="8892710">
                <a:moveTo>
                  <a:pt x="0" y="0"/>
                </a:moveTo>
                <a:lnTo>
                  <a:pt x="8892710" y="0"/>
                </a:lnTo>
                <a:lnTo>
                  <a:pt x="8892710" y="5517970"/>
                </a:lnTo>
                <a:lnTo>
                  <a:pt x="0" y="5517970"/>
                </a:lnTo>
                <a:lnTo>
                  <a:pt x="0" y="0"/>
                </a:lnTo>
                <a:close/>
              </a:path>
            </a:pathLst>
          </a:custGeom>
          <a:blipFill rotWithShape="1">
            <a:blip r:embed="rId3">
              <a:alphaModFix/>
            </a:blip>
            <a:stretch>
              <a:fillRect b="0" l="0" r="-94548" t="-193539"/>
            </a:stretch>
          </a:blipFill>
          <a:ln>
            <a:noFill/>
          </a:ln>
        </p:spPr>
      </p:sp>
      <p:cxnSp>
        <p:nvCxnSpPr>
          <p:cNvPr id="296" name="Google Shape;296;p19"/>
          <p:cNvCxnSpPr/>
          <p:nvPr/>
        </p:nvCxnSpPr>
        <p:spPr>
          <a:xfrm>
            <a:off x="-489356" y="9277350"/>
            <a:ext cx="19266712" cy="0"/>
          </a:xfrm>
          <a:prstGeom prst="straightConnector1">
            <a:avLst/>
          </a:prstGeom>
          <a:noFill/>
          <a:ln cap="flat" cmpd="sng" w="9525">
            <a:solidFill>
              <a:srgbClr val="000000"/>
            </a:solidFill>
            <a:prstDash val="solid"/>
            <a:round/>
            <a:headEnd len="sm" w="sm" type="none"/>
            <a:tailEnd len="sm" w="sm" type="none"/>
          </a:ln>
        </p:spPr>
      </p:cxnSp>
      <p:sp>
        <p:nvSpPr>
          <p:cNvPr id="297" name="Google Shape;297;p19"/>
          <p:cNvSpPr/>
          <p:nvPr/>
        </p:nvSpPr>
        <p:spPr>
          <a:xfrm>
            <a:off x="0" y="5864672"/>
            <a:ext cx="4954989" cy="4422328"/>
          </a:xfrm>
          <a:custGeom>
            <a:rect b="b" l="l" r="r" t="t"/>
            <a:pathLst>
              <a:path extrusionOk="0" h="4422328" w="4954989">
                <a:moveTo>
                  <a:pt x="0" y="0"/>
                </a:moveTo>
                <a:lnTo>
                  <a:pt x="4954989" y="0"/>
                </a:lnTo>
                <a:lnTo>
                  <a:pt x="4954989" y="4422328"/>
                </a:lnTo>
                <a:lnTo>
                  <a:pt x="0" y="4422328"/>
                </a:lnTo>
                <a:lnTo>
                  <a:pt x="0" y="0"/>
                </a:lnTo>
                <a:close/>
              </a:path>
            </a:pathLst>
          </a:custGeom>
          <a:blipFill rotWithShape="1">
            <a:blip r:embed="rId4">
              <a:alphaModFix/>
            </a:blip>
            <a:stretch>
              <a:fillRect b="0" l="0" r="0" t="0"/>
            </a:stretch>
          </a:blipFill>
          <a:ln>
            <a:noFill/>
          </a:ln>
        </p:spPr>
      </p:sp>
      <p:grpSp>
        <p:nvGrpSpPr>
          <p:cNvPr id="298" name="Google Shape;298;p19"/>
          <p:cNvGrpSpPr/>
          <p:nvPr/>
        </p:nvGrpSpPr>
        <p:grpSpPr>
          <a:xfrm>
            <a:off x="4402616" y="2333789"/>
            <a:ext cx="1104747" cy="1104747"/>
            <a:chOff x="0" y="0"/>
            <a:chExt cx="812800" cy="812800"/>
          </a:xfrm>
        </p:grpSpPr>
        <p:sp>
          <p:nvSpPr>
            <p:cNvPr id="299" name="Google Shape;299;p19"/>
            <p:cNvSpPr/>
            <p:nvPr/>
          </p:nvSpPr>
          <p:spPr>
            <a:xfrm>
              <a:off x="0" y="0"/>
              <a:ext cx="812800" cy="812800"/>
            </a:xfrm>
            <a:custGeom>
              <a:rect b="b" l="l" r="r" t="t"/>
              <a:pathLst>
                <a:path extrusionOk="0" h="812800" w="812800">
                  <a:moveTo>
                    <a:pt x="406400" y="0"/>
                  </a:moveTo>
                  <a:lnTo>
                    <a:pt x="0" y="406400"/>
                  </a:lnTo>
                  <a:lnTo>
                    <a:pt x="203200" y="406400"/>
                  </a:lnTo>
                  <a:lnTo>
                    <a:pt x="203200" y="812800"/>
                  </a:lnTo>
                  <a:lnTo>
                    <a:pt x="609600" y="812800"/>
                  </a:lnTo>
                  <a:lnTo>
                    <a:pt x="609600" y="406400"/>
                  </a:lnTo>
                  <a:lnTo>
                    <a:pt x="812800" y="406400"/>
                  </a:lnTo>
                  <a:lnTo>
                    <a:pt x="406400" y="0"/>
                  </a:lnTo>
                  <a:close/>
                </a:path>
              </a:pathLst>
            </a:custGeom>
            <a:solidFill>
              <a:srgbClr val="196BE4"/>
            </a:solidFill>
            <a:ln>
              <a:noFill/>
            </a:ln>
          </p:spPr>
        </p:sp>
        <p:sp>
          <p:nvSpPr>
            <p:cNvPr id="300" name="Google Shape;300;p19"/>
            <p:cNvSpPr txBox="1"/>
            <p:nvPr/>
          </p:nvSpPr>
          <p:spPr>
            <a:xfrm>
              <a:off x="203200" y="63500"/>
              <a:ext cx="406400" cy="749300"/>
            </a:xfrm>
            <a:prstGeom prst="rect">
              <a:avLst/>
            </a:prstGeom>
            <a:noFill/>
            <a:ln>
              <a:noFill/>
            </a:ln>
          </p:spPr>
          <p:txBody>
            <a:bodyPr anchorCtr="0" anchor="ctr" bIns="50800" lIns="50800" spcFirstLastPara="1" rIns="50800" wrap="square" tIns="50800">
              <a:noAutofit/>
            </a:bodyPr>
            <a:lstStyle/>
            <a:p>
              <a:pPr indent="0" lvl="0" marL="0" marR="0" rtl="0" algn="ctr">
                <a:lnSpc>
                  <a:spcPct val="170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01" name="Google Shape;301;p19"/>
          <p:cNvGrpSpPr/>
          <p:nvPr/>
        </p:nvGrpSpPr>
        <p:grpSpPr>
          <a:xfrm>
            <a:off x="4402616" y="3770752"/>
            <a:ext cx="1155588" cy="1209756"/>
            <a:chOff x="0" y="-38100"/>
            <a:chExt cx="812800" cy="850900"/>
          </a:xfrm>
        </p:grpSpPr>
        <p:sp>
          <p:nvSpPr>
            <p:cNvPr id="302" name="Google Shape;302;p19"/>
            <p:cNvSpPr/>
            <p:nvPr/>
          </p:nvSpPr>
          <p:spPr>
            <a:xfrm>
              <a:off x="0" y="0"/>
              <a:ext cx="812800" cy="812800"/>
            </a:xfrm>
            <a:custGeom>
              <a:rect b="b" l="l" r="r" t="t"/>
              <a:pathLst>
                <a:path extrusionOk="0"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196BE4"/>
            </a:solidFill>
            <a:ln>
              <a:noFill/>
            </a:ln>
          </p:spPr>
        </p:sp>
        <p:sp>
          <p:nvSpPr>
            <p:cNvPr id="303" name="Google Shape;303;p19"/>
            <p:cNvSpPr txBox="1"/>
            <p:nvPr/>
          </p:nvSpPr>
          <p:spPr>
            <a:xfrm>
              <a:off x="203200" y="-38100"/>
              <a:ext cx="406400" cy="749300"/>
            </a:xfrm>
            <a:prstGeom prst="rect">
              <a:avLst/>
            </a:prstGeom>
            <a:noFill/>
            <a:ln>
              <a:noFill/>
            </a:ln>
          </p:spPr>
          <p:txBody>
            <a:bodyPr anchorCtr="0" anchor="ctr" bIns="50800" lIns="50800" spcFirstLastPara="1" rIns="50800" wrap="square" tIns="50800">
              <a:noAutofit/>
            </a:bodyPr>
            <a:lstStyle/>
            <a:p>
              <a:pPr indent="0" lvl="0" marL="0" marR="0" rtl="0" algn="ctr">
                <a:lnSpc>
                  <a:spcPct val="170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04" name="Google Shape;304;p19"/>
          <p:cNvGrpSpPr/>
          <p:nvPr/>
        </p:nvGrpSpPr>
        <p:grpSpPr>
          <a:xfrm>
            <a:off x="4402616" y="5258916"/>
            <a:ext cx="1155588" cy="1155588"/>
            <a:chOff x="0" y="0"/>
            <a:chExt cx="812800" cy="812800"/>
          </a:xfrm>
        </p:grpSpPr>
        <p:sp>
          <p:nvSpPr>
            <p:cNvPr id="305" name="Google Shape;305;p19"/>
            <p:cNvSpPr/>
            <p:nvPr/>
          </p:nvSpPr>
          <p:spPr>
            <a:xfrm>
              <a:off x="0" y="0"/>
              <a:ext cx="812800" cy="812800"/>
            </a:xfrm>
            <a:custGeom>
              <a:rect b="b" l="l" r="r" t="t"/>
              <a:pathLst>
                <a:path extrusionOk="0" h="812800" w="812800">
                  <a:moveTo>
                    <a:pt x="406400" y="0"/>
                  </a:moveTo>
                  <a:lnTo>
                    <a:pt x="0" y="406400"/>
                  </a:lnTo>
                  <a:lnTo>
                    <a:pt x="203200" y="406400"/>
                  </a:lnTo>
                  <a:lnTo>
                    <a:pt x="203200" y="812800"/>
                  </a:lnTo>
                  <a:lnTo>
                    <a:pt x="609600" y="812800"/>
                  </a:lnTo>
                  <a:lnTo>
                    <a:pt x="609600" y="406400"/>
                  </a:lnTo>
                  <a:lnTo>
                    <a:pt x="812800" y="406400"/>
                  </a:lnTo>
                  <a:lnTo>
                    <a:pt x="406400" y="0"/>
                  </a:lnTo>
                  <a:close/>
                </a:path>
              </a:pathLst>
            </a:custGeom>
            <a:solidFill>
              <a:srgbClr val="7C9CC1"/>
            </a:solidFill>
            <a:ln>
              <a:noFill/>
            </a:ln>
          </p:spPr>
        </p:sp>
        <p:sp>
          <p:nvSpPr>
            <p:cNvPr id="306" name="Google Shape;306;p19"/>
            <p:cNvSpPr txBox="1"/>
            <p:nvPr/>
          </p:nvSpPr>
          <p:spPr>
            <a:xfrm>
              <a:off x="203200" y="63500"/>
              <a:ext cx="406400" cy="749300"/>
            </a:xfrm>
            <a:prstGeom prst="rect">
              <a:avLst/>
            </a:prstGeom>
            <a:noFill/>
            <a:ln>
              <a:noFill/>
            </a:ln>
          </p:spPr>
          <p:txBody>
            <a:bodyPr anchorCtr="0" anchor="ctr" bIns="50800" lIns="50800" spcFirstLastPara="1" rIns="50800" wrap="square" tIns="50800">
              <a:noAutofit/>
            </a:bodyPr>
            <a:lstStyle/>
            <a:p>
              <a:pPr indent="0" lvl="0" marL="0" marR="0" rtl="0" algn="ctr">
                <a:lnSpc>
                  <a:spcPct val="170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07" name="Google Shape;307;p19"/>
          <p:cNvSpPr/>
          <p:nvPr/>
        </p:nvSpPr>
        <p:spPr>
          <a:xfrm>
            <a:off x="10826134" y="277842"/>
            <a:ext cx="7143416" cy="7310992"/>
          </a:xfrm>
          <a:custGeom>
            <a:rect b="b" l="l" r="r" t="t"/>
            <a:pathLst>
              <a:path extrusionOk="0" h="7310992" w="7143416">
                <a:moveTo>
                  <a:pt x="0" y="0"/>
                </a:moveTo>
                <a:lnTo>
                  <a:pt x="7143415" y="0"/>
                </a:lnTo>
                <a:lnTo>
                  <a:pt x="7143415" y="7310993"/>
                </a:lnTo>
                <a:lnTo>
                  <a:pt x="0" y="7310993"/>
                </a:lnTo>
                <a:lnTo>
                  <a:pt x="0" y="0"/>
                </a:lnTo>
                <a:close/>
              </a:path>
            </a:pathLst>
          </a:custGeom>
          <a:blipFill rotWithShape="1">
            <a:blip r:embed="rId5">
              <a:alphaModFix/>
            </a:blip>
            <a:stretch>
              <a:fillRect b="0" l="-468" r="-467" t="0"/>
            </a:stretch>
          </a:blipFill>
          <a:ln>
            <a:noFill/>
          </a:ln>
        </p:spPr>
      </p:sp>
      <p:grpSp>
        <p:nvGrpSpPr>
          <p:cNvPr id="308" name="Google Shape;308;p19"/>
          <p:cNvGrpSpPr/>
          <p:nvPr/>
        </p:nvGrpSpPr>
        <p:grpSpPr>
          <a:xfrm>
            <a:off x="1028700" y="7695694"/>
            <a:ext cx="15729635" cy="1443388"/>
            <a:chOff x="0" y="-57150"/>
            <a:chExt cx="4142784" cy="380152"/>
          </a:xfrm>
        </p:grpSpPr>
        <p:sp>
          <p:nvSpPr>
            <p:cNvPr id="309" name="Google Shape;309;p19"/>
            <p:cNvSpPr/>
            <p:nvPr/>
          </p:nvSpPr>
          <p:spPr>
            <a:xfrm>
              <a:off x="0" y="0"/>
              <a:ext cx="4142784" cy="323002"/>
            </a:xfrm>
            <a:custGeom>
              <a:rect b="b" l="l" r="r" t="t"/>
              <a:pathLst>
                <a:path extrusionOk="0" h="323002" w="4142784">
                  <a:moveTo>
                    <a:pt x="0" y="0"/>
                  </a:moveTo>
                  <a:lnTo>
                    <a:pt x="4142784" y="0"/>
                  </a:lnTo>
                  <a:lnTo>
                    <a:pt x="4142784" y="323002"/>
                  </a:lnTo>
                  <a:lnTo>
                    <a:pt x="0" y="323002"/>
                  </a:lnTo>
                  <a:close/>
                </a:path>
              </a:pathLst>
            </a:custGeom>
            <a:solidFill>
              <a:srgbClr val="D1E2F4"/>
            </a:solidFill>
            <a:ln>
              <a:noFill/>
            </a:ln>
          </p:spPr>
        </p:sp>
        <p:sp>
          <p:nvSpPr>
            <p:cNvPr id="310" name="Google Shape;310;p19"/>
            <p:cNvSpPr txBox="1"/>
            <p:nvPr/>
          </p:nvSpPr>
          <p:spPr>
            <a:xfrm>
              <a:off x="0" y="-57150"/>
              <a:ext cx="4142784" cy="380152"/>
            </a:xfrm>
            <a:prstGeom prst="rect">
              <a:avLst/>
            </a:prstGeom>
            <a:noFill/>
            <a:ln>
              <a:noFill/>
            </a:ln>
          </p:spPr>
          <p:txBody>
            <a:bodyPr anchorCtr="0" anchor="ctr" bIns="50800" lIns="50800" spcFirstLastPara="1" rIns="50800" wrap="square" tIns="50800">
              <a:noAutofit/>
            </a:bodyPr>
            <a:lstStyle/>
            <a:p>
              <a:pPr indent="0" lvl="0" marL="0" marR="0" rtl="0" algn="ctr">
                <a:lnSpc>
                  <a:spcPct val="140007"/>
                </a:lnSpc>
                <a:spcBef>
                  <a:spcPts val="0"/>
                </a:spcBef>
                <a:spcAft>
                  <a:spcPts val="0"/>
                </a:spcAft>
                <a:buNone/>
              </a:pPr>
              <a:r>
                <a:rPr b="1" i="0" lang="en-US" sz="2792" u="none" cap="none" strike="noStrike">
                  <a:solidFill>
                    <a:srgbClr val="000000"/>
                  </a:solidFill>
                  <a:latin typeface="Arial"/>
                  <a:ea typeface="Arial"/>
                  <a:cs typeface="Arial"/>
                  <a:sym typeface="Arial"/>
                </a:rPr>
                <a:t>Groups contributed the most: $1,257,400 or 42%</a:t>
              </a:r>
              <a:endParaRPr/>
            </a:p>
            <a:p>
              <a:pPr indent="0" lvl="0" marL="0" marR="0" rtl="0" algn="ctr">
                <a:lnSpc>
                  <a:spcPct val="140007"/>
                </a:lnSpc>
                <a:spcBef>
                  <a:spcPts val="0"/>
                </a:spcBef>
                <a:spcAft>
                  <a:spcPts val="0"/>
                </a:spcAft>
                <a:buNone/>
              </a:pPr>
              <a:r>
                <a:rPr b="1" i="0" lang="en-US" sz="2792" u="none" cap="none" strike="noStrike">
                  <a:solidFill>
                    <a:srgbClr val="000000"/>
                  </a:solidFill>
                  <a:latin typeface="Arial"/>
                  <a:ea typeface="Arial"/>
                  <a:cs typeface="Arial"/>
                  <a:sym typeface="Arial"/>
                </a:rPr>
                <a:t>Individual contributions: $443,095  or 15%</a:t>
              </a:r>
              <a:endParaRPr/>
            </a:p>
          </p:txBody>
        </p:sp>
      </p:grpSp>
      <p:sp>
        <p:nvSpPr>
          <p:cNvPr id="311" name="Google Shape;311;p19"/>
          <p:cNvSpPr txBox="1"/>
          <p:nvPr/>
        </p:nvSpPr>
        <p:spPr>
          <a:xfrm>
            <a:off x="501747" y="182460"/>
            <a:ext cx="13107644" cy="1217879"/>
          </a:xfrm>
          <a:prstGeom prst="rect">
            <a:avLst/>
          </a:prstGeom>
          <a:noFill/>
          <a:ln>
            <a:noFill/>
          </a:ln>
        </p:spPr>
        <p:txBody>
          <a:bodyPr anchorCtr="0" anchor="t" bIns="0" lIns="0" spcFirstLastPara="1" rIns="0" wrap="square" tIns="0">
            <a:spAutoFit/>
          </a:bodyPr>
          <a:lstStyle/>
          <a:p>
            <a:pPr indent="0" lvl="0" marL="0" marR="0" rtl="0" algn="l">
              <a:lnSpc>
                <a:spcPct val="129997"/>
              </a:lnSpc>
              <a:spcBef>
                <a:spcPts val="0"/>
              </a:spcBef>
              <a:spcAft>
                <a:spcPts val="0"/>
              </a:spcAft>
              <a:buNone/>
            </a:pPr>
            <a:r>
              <a:rPr b="1" i="0" lang="en-US" sz="7604" u="none" cap="none" strike="noStrike">
                <a:solidFill>
                  <a:srgbClr val="FF3131"/>
                </a:solidFill>
                <a:latin typeface="Alegreya"/>
                <a:ea typeface="Alegreya"/>
                <a:cs typeface="Alegreya"/>
                <a:sym typeface="Alegreya"/>
              </a:rPr>
              <a:t>Audit Conclusions:</a:t>
            </a:r>
            <a:endParaRPr/>
          </a:p>
        </p:txBody>
      </p:sp>
      <p:sp>
        <p:nvSpPr>
          <p:cNvPr id="312" name="Google Shape;312;p19"/>
          <p:cNvSpPr txBox="1"/>
          <p:nvPr/>
        </p:nvSpPr>
        <p:spPr>
          <a:xfrm>
            <a:off x="501747" y="2419660"/>
            <a:ext cx="2405211"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Assets </a:t>
            </a:r>
            <a:endParaRPr/>
          </a:p>
        </p:txBody>
      </p:sp>
      <p:sp>
        <p:nvSpPr>
          <p:cNvPr id="313" name="Google Shape;313;p19"/>
          <p:cNvSpPr txBox="1"/>
          <p:nvPr/>
        </p:nvSpPr>
        <p:spPr>
          <a:xfrm>
            <a:off x="6252204" y="2609087"/>
            <a:ext cx="4107582"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$15.7 million</a:t>
            </a:r>
            <a:endParaRPr/>
          </a:p>
        </p:txBody>
      </p:sp>
      <p:sp>
        <p:nvSpPr>
          <p:cNvPr id="314" name="Google Shape;314;p19"/>
          <p:cNvSpPr txBox="1"/>
          <p:nvPr/>
        </p:nvSpPr>
        <p:spPr>
          <a:xfrm>
            <a:off x="53270" y="3729670"/>
            <a:ext cx="4107582"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Liabilities</a:t>
            </a:r>
            <a:endParaRPr/>
          </a:p>
        </p:txBody>
      </p:sp>
      <p:sp>
        <p:nvSpPr>
          <p:cNvPr id="315" name="Google Shape;315;p19"/>
          <p:cNvSpPr txBox="1"/>
          <p:nvPr/>
        </p:nvSpPr>
        <p:spPr>
          <a:xfrm>
            <a:off x="6425552" y="3936212"/>
            <a:ext cx="3760887"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$1.3 million</a:t>
            </a:r>
            <a:endParaRPr/>
          </a:p>
        </p:txBody>
      </p:sp>
      <p:sp>
        <p:nvSpPr>
          <p:cNvPr id="316" name="Google Shape;316;p19"/>
          <p:cNvSpPr txBox="1"/>
          <p:nvPr/>
        </p:nvSpPr>
        <p:spPr>
          <a:xfrm>
            <a:off x="399965" y="5205497"/>
            <a:ext cx="3760887"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Net Assets</a:t>
            </a:r>
            <a:endParaRPr/>
          </a:p>
        </p:txBody>
      </p:sp>
      <p:sp>
        <p:nvSpPr>
          <p:cNvPr id="317" name="Google Shape;317;p19"/>
          <p:cNvSpPr txBox="1"/>
          <p:nvPr/>
        </p:nvSpPr>
        <p:spPr>
          <a:xfrm>
            <a:off x="6178907" y="5205497"/>
            <a:ext cx="4254178"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$14.4 million</a:t>
            </a:r>
            <a:endParaRPr/>
          </a:p>
        </p:txBody>
      </p:sp>
      <p:sp>
        <p:nvSpPr>
          <p:cNvPr id="318" name="Google Shape;318;p19"/>
          <p:cNvSpPr txBox="1"/>
          <p:nvPr/>
        </p:nvSpPr>
        <p:spPr>
          <a:xfrm>
            <a:off x="399965" y="6751080"/>
            <a:ext cx="10022458"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Contributions remain steady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EBE6"/>
        </a:solidFill>
      </p:bgPr>
    </p:bg>
    <p:spTree>
      <p:nvGrpSpPr>
        <p:cNvPr id="322" name="Shape 322"/>
        <p:cNvGrpSpPr/>
        <p:nvPr/>
      </p:nvGrpSpPr>
      <p:grpSpPr>
        <a:xfrm>
          <a:off x="0" y="0"/>
          <a:ext cx="0" cy="0"/>
          <a:chOff x="0" y="0"/>
          <a:chExt cx="0" cy="0"/>
        </a:xfrm>
      </p:grpSpPr>
      <p:sp>
        <p:nvSpPr>
          <p:cNvPr id="323" name="Google Shape;323;p20"/>
          <p:cNvSpPr txBox="1"/>
          <p:nvPr/>
        </p:nvSpPr>
        <p:spPr>
          <a:xfrm>
            <a:off x="3593691" y="153777"/>
            <a:ext cx="6652320" cy="1243521"/>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None/>
            </a:pPr>
            <a:r>
              <a:rPr b="1" i="0" lang="en-US" sz="7292" u="none" cap="none" strike="noStrike">
                <a:solidFill>
                  <a:srgbClr val="000000"/>
                </a:solidFill>
                <a:latin typeface="Arial"/>
                <a:ea typeface="Arial"/>
                <a:cs typeface="Arial"/>
                <a:sym typeface="Arial"/>
              </a:rPr>
              <a:t>2025 Budget</a:t>
            </a:r>
            <a:endParaRPr/>
          </a:p>
        </p:txBody>
      </p:sp>
      <p:sp>
        <p:nvSpPr>
          <p:cNvPr id="324" name="Google Shape;324;p20"/>
          <p:cNvSpPr txBox="1"/>
          <p:nvPr/>
        </p:nvSpPr>
        <p:spPr>
          <a:xfrm>
            <a:off x="4962161" y="1646572"/>
            <a:ext cx="3188643"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overview</a:t>
            </a:r>
            <a:endParaRPr/>
          </a:p>
        </p:txBody>
      </p:sp>
      <p:sp>
        <p:nvSpPr>
          <p:cNvPr id="325" name="Google Shape;325;p20"/>
          <p:cNvSpPr txBox="1"/>
          <p:nvPr/>
        </p:nvSpPr>
        <p:spPr>
          <a:xfrm>
            <a:off x="181546" y="3498893"/>
            <a:ext cx="6522111" cy="110953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192" u="none" cap="none" strike="noStrike">
                <a:solidFill>
                  <a:srgbClr val="FF5757"/>
                </a:solidFill>
                <a:latin typeface="Arial"/>
                <a:ea typeface="Arial"/>
                <a:cs typeface="Arial"/>
                <a:sym typeface="Arial"/>
              </a:rPr>
              <a:t>Budget is expected to be a slight decrease over 2024</a:t>
            </a:r>
            <a:endParaRPr/>
          </a:p>
        </p:txBody>
      </p:sp>
      <p:sp>
        <p:nvSpPr>
          <p:cNvPr id="326" name="Google Shape;326;p20"/>
          <p:cNvSpPr txBox="1"/>
          <p:nvPr/>
        </p:nvSpPr>
        <p:spPr>
          <a:xfrm>
            <a:off x="181546" y="5119370"/>
            <a:ext cx="6824290" cy="110953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192" u="none" cap="none" strike="noStrike">
                <a:solidFill>
                  <a:srgbClr val="FF5757"/>
                </a:solidFill>
                <a:latin typeface="Arial"/>
                <a:ea typeface="Arial"/>
                <a:cs typeface="Arial"/>
                <a:sym typeface="Arial"/>
              </a:rPr>
              <a:t>Higher Expenses are expected</a:t>
            </a:r>
            <a:endParaRPr/>
          </a:p>
          <a:p>
            <a:pPr indent="0" lvl="0" marL="0" marR="0" rtl="0" algn="ctr">
              <a:lnSpc>
                <a:spcPct val="140006"/>
              </a:lnSpc>
              <a:spcBef>
                <a:spcPts val="0"/>
              </a:spcBef>
              <a:spcAft>
                <a:spcPts val="0"/>
              </a:spcAft>
              <a:buNone/>
            </a:pPr>
            <a:r>
              <a:rPr b="1" i="0" lang="en-US" sz="3192" u="none" cap="none" strike="noStrike">
                <a:solidFill>
                  <a:srgbClr val="FF5757"/>
                </a:solidFill>
                <a:latin typeface="Arial"/>
                <a:ea typeface="Arial"/>
                <a:cs typeface="Arial"/>
                <a:sym typeface="Arial"/>
              </a:rPr>
              <a:t> 7% over 2024</a:t>
            </a:r>
            <a:endParaRPr/>
          </a:p>
        </p:txBody>
      </p:sp>
      <p:sp>
        <p:nvSpPr>
          <p:cNvPr id="327" name="Google Shape;327;p20"/>
          <p:cNvSpPr txBox="1"/>
          <p:nvPr/>
        </p:nvSpPr>
        <p:spPr>
          <a:xfrm>
            <a:off x="181546" y="6653083"/>
            <a:ext cx="7465591" cy="167150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192" u="none" cap="none" strike="noStrike">
                <a:solidFill>
                  <a:srgbClr val="FF5757"/>
                </a:solidFill>
                <a:latin typeface="Arial"/>
                <a:ea typeface="Arial"/>
                <a:cs typeface="Arial"/>
                <a:sym typeface="Arial"/>
              </a:rPr>
              <a:t>No new literature is planned for 2025 so literature sales are estimated to be 4% lower</a:t>
            </a:r>
            <a:endParaRPr/>
          </a:p>
        </p:txBody>
      </p:sp>
      <p:sp>
        <p:nvSpPr>
          <p:cNvPr id="328" name="Google Shape;328;p20"/>
          <p:cNvSpPr txBox="1"/>
          <p:nvPr/>
        </p:nvSpPr>
        <p:spPr>
          <a:xfrm>
            <a:off x="679855" y="8610342"/>
            <a:ext cx="5876627"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FF5757"/>
                </a:solidFill>
                <a:latin typeface="Arial"/>
                <a:ea typeface="Arial"/>
                <a:cs typeface="Arial"/>
                <a:sym typeface="Arial"/>
              </a:rPr>
              <a:t>Projecting a small increase</a:t>
            </a:r>
            <a:endParaRPr/>
          </a:p>
          <a:p>
            <a:pPr indent="0" lvl="0" marL="0" marR="0" rtl="0" algn="ctr">
              <a:lnSpc>
                <a:spcPct val="140006"/>
              </a:lnSpc>
              <a:spcBef>
                <a:spcPts val="0"/>
              </a:spcBef>
              <a:spcAft>
                <a:spcPts val="0"/>
              </a:spcAft>
              <a:buNone/>
            </a:pPr>
            <a:r>
              <a:rPr b="1" i="0" lang="en-US" sz="3092" u="none" cap="none" strike="noStrike">
                <a:solidFill>
                  <a:srgbClr val="FF5757"/>
                </a:solidFill>
                <a:latin typeface="Arial"/>
                <a:ea typeface="Arial"/>
                <a:cs typeface="Arial"/>
                <a:sym typeface="Arial"/>
              </a:rPr>
              <a:t> over 2024 ($135,970)</a:t>
            </a:r>
            <a:endParaRPr/>
          </a:p>
        </p:txBody>
      </p:sp>
      <p:sp>
        <p:nvSpPr>
          <p:cNvPr id="329" name="Google Shape;329;p20"/>
          <p:cNvSpPr txBox="1"/>
          <p:nvPr/>
        </p:nvSpPr>
        <p:spPr>
          <a:xfrm>
            <a:off x="11695121" y="4657813"/>
            <a:ext cx="4405800" cy="4758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Proposed expenses:</a:t>
            </a:r>
            <a:endParaRPr/>
          </a:p>
        </p:txBody>
      </p:sp>
      <p:sp>
        <p:nvSpPr>
          <p:cNvPr id="330" name="Google Shape;330;p20"/>
          <p:cNvSpPr txBox="1"/>
          <p:nvPr/>
        </p:nvSpPr>
        <p:spPr>
          <a:xfrm>
            <a:off x="9689331" y="5307378"/>
            <a:ext cx="8116800" cy="52908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US" sz="2592" u="none" cap="none" strike="noStrike">
                <a:solidFill>
                  <a:srgbClr val="004AAD"/>
                </a:solidFill>
                <a:latin typeface="Arial"/>
                <a:ea typeface="Arial"/>
                <a:cs typeface="Arial"/>
                <a:sym typeface="Arial"/>
              </a:rPr>
              <a:t>2025 AA Intl. Convention</a:t>
            </a:r>
            <a:endParaRPr/>
          </a:p>
          <a:p>
            <a:pPr indent="0" lvl="0" marL="0" marR="0" rtl="0" algn="ctr">
              <a:lnSpc>
                <a:spcPct val="140007"/>
              </a:lnSpc>
              <a:spcBef>
                <a:spcPts val="0"/>
              </a:spcBef>
              <a:spcAft>
                <a:spcPts val="0"/>
              </a:spcAft>
              <a:buNone/>
            </a:pPr>
            <a:r>
              <a:rPr b="1" i="0" lang="en-US" sz="2592" u="none" cap="none" strike="noStrike">
                <a:solidFill>
                  <a:srgbClr val="95954F"/>
                </a:solidFill>
                <a:latin typeface="Arial"/>
                <a:ea typeface="Arial"/>
                <a:cs typeface="Arial"/>
                <a:sym typeface="Arial"/>
              </a:rPr>
              <a:t>Complete new Svc. Manual due out in 2026</a:t>
            </a:r>
            <a:endParaRPr/>
          </a:p>
          <a:p>
            <a:pPr indent="0" lvl="0" marL="0" marR="0" rtl="0" algn="ctr">
              <a:lnSpc>
                <a:spcPct val="140007"/>
              </a:lnSpc>
              <a:spcBef>
                <a:spcPts val="0"/>
              </a:spcBef>
              <a:spcAft>
                <a:spcPts val="0"/>
              </a:spcAft>
              <a:buNone/>
            </a:pPr>
            <a:r>
              <a:rPr b="1" lang="en-US" sz="2592">
                <a:solidFill>
                  <a:srgbClr val="00BF63"/>
                </a:solidFill>
              </a:rPr>
              <a:t>N</a:t>
            </a:r>
            <a:r>
              <a:rPr b="1" i="0" lang="en-US" sz="2592" u="none" cap="none" strike="noStrike">
                <a:solidFill>
                  <a:srgbClr val="00BF63"/>
                </a:solidFill>
                <a:latin typeface="Arial"/>
                <a:ea typeface="Arial"/>
                <a:cs typeface="Arial"/>
                <a:sym typeface="Arial"/>
              </a:rPr>
              <a:t>ew office equipment</a:t>
            </a:r>
            <a:endParaRPr/>
          </a:p>
          <a:p>
            <a:pPr indent="0" lvl="0" marL="0" marR="0" rtl="0" algn="ctr">
              <a:lnSpc>
                <a:spcPct val="140007"/>
              </a:lnSpc>
              <a:spcBef>
                <a:spcPts val="0"/>
              </a:spcBef>
              <a:spcAft>
                <a:spcPts val="0"/>
              </a:spcAft>
              <a:buNone/>
            </a:pPr>
            <a:r>
              <a:rPr b="1" lang="en-US" sz="2692">
                <a:solidFill>
                  <a:srgbClr val="5E17EB"/>
                </a:solidFill>
              </a:rPr>
              <a:t>N</a:t>
            </a:r>
            <a:r>
              <a:rPr b="1" i="0" lang="en-US" sz="2692" u="none" cap="none" strike="noStrike">
                <a:solidFill>
                  <a:srgbClr val="5E17EB"/>
                </a:solidFill>
                <a:latin typeface="Arial"/>
                <a:ea typeface="Arial"/>
                <a:cs typeface="Arial"/>
                <a:sym typeface="Arial"/>
              </a:rPr>
              <a:t>ew van</a:t>
            </a:r>
            <a:endParaRPr/>
          </a:p>
          <a:p>
            <a:pPr indent="0" lvl="0" marL="0" marR="0" rtl="0" algn="ctr">
              <a:lnSpc>
                <a:spcPct val="140007"/>
              </a:lnSpc>
              <a:spcBef>
                <a:spcPts val="0"/>
              </a:spcBef>
              <a:spcAft>
                <a:spcPts val="0"/>
              </a:spcAft>
              <a:buNone/>
            </a:pPr>
            <a:r>
              <a:rPr b="1" lang="en-US" sz="2692">
                <a:solidFill>
                  <a:srgbClr val="FF3131"/>
                </a:solidFill>
              </a:rPr>
              <a:t>U</a:t>
            </a:r>
            <a:r>
              <a:rPr b="1" i="0" lang="en-US" sz="2692" u="none" cap="none" strike="noStrike">
                <a:solidFill>
                  <a:srgbClr val="FF3131"/>
                </a:solidFill>
                <a:latin typeface="Arial"/>
                <a:ea typeface="Arial"/>
                <a:cs typeface="Arial"/>
                <a:sym typeface="Arial"/>
              </a:rPr>
              <a:t>pgrading core computer systems:</a:t>
            </a:r>
            <a:endParaRPr/>
          </a:p>
          <a:p>
            <a:pPr indent="0" lvl="0" marL="0" marR="0" rtl="0" algn="ctr">
              <a:lnSpc>
                <a:spcPct val="140007"/>
              </a:lnSpc>
              <a:spcBef>
                <a:spcPts val="0"/>
              </a:spcBef>
              <a:spcAft>
                <a:spcPts val="0"/>
              </a:spcAft>
              <a:buNone/>
            </a:pPr>
            <a:r>
              <a:rPr b="1" i="0" lang="en-US" sz="2592" u="none" cap="none" strike="noStrike">
                <a:solidFill>
                  <a:srgbClr val="5E17EB"/>
                </a:solidFill>
                <a:latin typeface="Arial"/>
                <a:ea typeface="Arial"/>
                <a:cs typeface="Arial"/>
                <a:sym typeface="Arial"/>
              </a:rPr>
              <a:t>accounting                        online store</a:t>
            </a:r>
            <a:endParaRPr/>
          </a:p>
          <a:p>
            <a:pPr indent="0" lvl="0" marL="0" marR="0" rtl="0" algn="ctr">
              <a:lnSpc>
                <a:spcPct val="140007"/>
              </a:lnSpc>
              <a:spcBef>
                <a:spcPts val="0"/>
              </a:spcBef>
              <a:spcAft>
                <a:spcPts val="0"/>
              </a:spcAft>
              <a:buNone/>
            </a:pPr>
            <a:r>
              <a:rPr b="1" i="0" lang="en-US" sz="2692" u="none" cap="none" strike="noStrike">
                <a:solidFill>
                  <a:srgbClr val="5E17EB"/>
                </a:solidFill>
                <a:latin typeface="Arial"/>
                <a:ea typeface="Arial"/>
                <a:cs typeface="Arial"/>
                <a:sym typeface="Arial"/>
              </a:rPr>
              <a:t>            group records           meeting searches</a:t>
            </a:r>
            <a:endParaRPr/>
          </a:p>
          <a:p>
            <a:pPr indent="0" lvl="0" marL="0" marR="0" rtl="0" algn="ctr">
              <a:lnSpc>
                <a:spcPct val="140007"/>
              </a:lnSpc>
              <a:spcBef>
                <a:spcPts val="0"/>
              </a:spcBef>
              <a:spcAft>
                <a:spcPts val="0"/>
              </a:spcAft>
              <a:buNone/>
            </a:pPr>
            <a:r>
              <a:rPr b="1" i="0" lang="en-US" sz="2692" u="none" cap="none" strike="noStrike">
                <a:solidFill>
                  <a:srgbClr val="5E17EB"/>
                </a:solidFill>
                <a:latin typeface="Arial"/>
                <a:ea typeface="Arial"/>
                <a:cs typeface="Arial"/>
                <a:sym typeface="Arial"/>
              </a:rPr>
              <a:t>financial systems      AFG Connects</a:t>
            </a:r>
            <a:endParaRPr/>
          </a:p>
          <a:p>
            <a:pPr indent="0" lvl="0" marL="0" marR="0" rtl="0" algn="ctr">
              <a:lnSpc>
                <a:spcPct val="140010"/>
              </a:lnSpc>
              <a:spcBef>
                <a:spcPts val="0"/>
              </a:spcBef>
              <a:spcAft>
                <a:spcPts val="0"/>
              </a:spcAft>
              <a:buNone/>
            </a:pPr>
            <a:r>
              <a:rPr b="1" i="0" lang="en-US" sz="1992" u="none" cap="none" strike="noStrike">
                <a:solidFill>
                  <a:srgbClr val="5E17EB"/>
                </a:solidFill>
                <a:latin typeface="Arial"/>
                <a:ea typeface="Arial"/>
                <a:cs typeface="Arial"/>
                <a:sym typeface="Arial"/>
              </a:rPr>
              <a:t>(this is all funded from the reserve fund)</a:t>
            </a:r>
            <a:endParaRPr/>
          </a:p>
          <a:p>
            <a:pPr indent="0" lvl="0" marL="0" marR="0" rtl="0" algn="ctr">
              <a:lnSpc>
                <a:spcPct val="217319"/>
              </a:lnSpc>
              <a:spcBef>
                <a:spcPts val="0"/>
              </a:spcBef>
              <a:spcAft>
                <a:spcPts val="0"/>
              </a:spcAft>
              <a:buNone/>
            </a:pPr>
            <a:r>
              <a:t/>
            </a:r>
            <a:endParaRPr b="1" i="0" sz="1992" u="none" cap="none" strike="noStrike">
              <a:solidFill>
                <a:srgbClr val="5E17EB"/>
              </a:solidFill>
              <a:latin typeface="Arial"/>
              <a:ea typeface="Arial"/>
              <a:cs typeface="Arial"/>
              <a:sym typeface="Arial"/>
            </a:endParaRPr>
          </a:p>
        </p:txBody>
      </p:sp>
      <p:sp>
        <p:nvSpPr>
          <p:cNvPr id="331" name="Google Shape;331;p20"/>
          <p:cNvSpPr txBox="1"/>
          <p:nvPr/>
        </p:nvSpPr>
        <p:spPr>
          <a:xfrm>
            <a:off x="11785710" y="1684672"/>
            <a:ext cx="4405908"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New Projects:</a:t>
            </a:r>
            <a:endParaRPr/>
          </a:p>
        </p:txBody>
      </p:sp>
      <p:sp>
        <p:nvSpPr>
          <p:cNvPr id="332" name="Google Shape;332;p20"/>
          <p:cNvSpPr txBox="1"/>
          <p:nvPr/>
        </p:nvSpPr>
        <p:spPr>
          <a:xfrm>
            <a:off x="9689328" y="2182813"/>
            <a:ext cx="8598600" cy="24750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B62AFF"/>
                </a:solidFill>
                <a:latin typeface="Arial"/>
                <a:ea typeface="Arial"/>
                <a:cs typeface="Arial"/>
                <a:sym typeface="Arial"/>
              </a:rPr>
              <a:t>PSAs on Podcasts</a:t>
            </a:r>
            <a:endParaRPr/>
          </a:p>
          <a:p>
            <a:pPr indent="0" lvl="0" marL="0" marR="0" rtl="0" algn="ctr">
              <a:lnSpc>
                <a:spcPct val="140006"/>
              </a:lnSpc>
              <a:spcBef>
                <a:spcPts val="0"/>
              </a:spcBef>
              <a:spcAft>
                <a:spcPts val="0"/>
              </a:spcAft>
              <a:buNone/>
            </a:pPr>
            <a:r>
              <a:rPr b="1" i="0" lang="en-US" sz="3092" u="none" cap="none" strike="noStrike">
                <a:solidFill>
                  <a:srgbClr val="B62AFF"/>
                </a:solidFill>
                <a:latin typeface="Arial"/>
                <a:ea typeface="Arial"/>
                <a:cs typeface="Arial"/>
                <a:sym typeface="Arial"/>
              </a:rPr>
              <a:t>Ads in magazines</a:t>
            </a:r>
            <a:endParaRPr/>
          </a:p>
          <a:p>
            <a:pPr indent="0" lvl="0" marL="0" marR="0" rtl="0" algn="ctr">
              <a:lnSpc>
                <a:spcPct val="140006"/>
              </a:lnSpc>
              <a:spcBef>
                <a:spcPts val="0"/>
              </a:spcBef>
              <a:spcAft>
                <a:spcPts val="0"/>
              </a:spcAft>
              <a:buNone/>
            </a:pPr>
            <a:r>
              <a:rPr b="1" i="0" lang="en-US" sz="3092" u="none" cap="none" strike="noStrike">
                <a:solidFill>
                  <a:srgbClr val="B62AFF"/>
                </a:solidFill>
                <a:latin typeface="Arial"/>
                <a:ea typeface="Arial"/>
                <a:cs typeface="Arial"/>
                <a:sym typeface="Arial"/>
              </a:rPr>
              <a:t>Exhibits</a:t>
            </a:r>
            <a:endParaRPr/>
          </a:p>
          <a:p>
            <a:pPr indent="0" lvl="0" marL="0" marR="0" rtl="0" algn="ctr">
              <a:lnSpc>
                <a:spcPct val="140006"/>
              </a:lnSpc>
              <a:spcBef>
                <a:spcPts val="0"/>
              </a:spcBef>
              <a:spcAft>
                <a:spcPts val="0"/>
              </a:spcAft>
              <a:buNone/>
            </a:pPr>
            <a:r>
              <a:rPr b="1" i="0" lang="en-US" sz="3092" u="none" cap="none" strike="noStrike">
                <a:solidFill>
                  <a:srgbClr val="B62AFF"/>
                </a:solidFill>
                <a:latin typeface="Arial"/>
                <a:ea typeface="Arial"/>
                <a:cs typeface="Arial"/>
                <a:sym typeface="Arial"/>
              </a:rPr>
              <a:t>Linkedin add to educators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EBE6"/>
        </a:solidFill>
      </p:bgPr>
    </p:bg>
    <p:spTree>
      <p:nvGrpSpPr>
        <p:cNvPr id="336" name="Shape 336"/>
        <p:cNvGrpSpPr/>
        <p:nvPr/>
      </p:nvGrpSpPr>
      <p:grpSpPr>
        <a:xfrm>
          <a:off x="0" y="0"/>
          <a:ext cx="0" cy="0"/>
          <a:chOff x="0" y="0"/>
          <a:chExt cx="0" cy="0"/>
        </a:xfrm>
      </p:grpSpPr>
      <p:sp>
        <p:nvSpPr>
          <p:cNvPr id="337" name="Google Shape;337;p21"/>
          <p:cNvSpPr/>
          <p:nvPr/>
        </p:nvSpPr>
        <p:spPr>
          <a:xfrm>
            <a:off x="344201" y="272677"/>
            <a:ext cx="9510875" cy="6409375"/>
          </a:xfrm>
          <a:custGeom>
            <a:rect b="b" l="l" r="r" t="t"/>
            <a:pathLst>
              <a:path extrusionOk="0" h="6409375" w="9510875">
                <a:moveTo>
                  <a:pt x="0" y="0"/>
                </a:moveTo>
                <a:lnTo>
                  <a:pt x="9510875" y="0"/>
                </a:lnTo>
                <a:lnTo>
                  <a:pt x="9510875" y="6409375"/>
                </a:lnTo>
                <a:lnTo>
                  <a:pt x="0" y="6409375"/>
                </a:lnTo>
                <a:lnTo>
                  <a:pt x="0" y="0"/>
                </a:lnTo>
                <a:close/>
              </a:path>
            </a:pathLst>
          </a:custGeom>
          <a:blipFill rotWithShape="1">
            <a:blip r:embed="rId3">
              <a:alphaModFix/>
            </a:blip>
            <a:stretch>
              <a:fillRect b="-77827" l="-62328" r="-47799" t="-29917"/>
            </a:stretch>
          </a:blipFill>
          <a:ln>
            <a:noFill/>
          </a:ln>
        </p:spPr>
      </p:sp>
      <p:sp>
        <p:nvSpPr>
          <p:cNvPr id="338" name="Google Shape;338;p21"/>
          <p:cNvSpPr/>
          <p:nvPr/>
        </p:nvSpPr>
        <p:spPr>
          <a:xfrm>
            <a:off x="10425356" y="2630698"/>
            <a:ext cx="7635320" cy="5699974"/>
          </a:xfrm>
          <a:custGeom>
            <a:rect b="b" l="l" r="r" t="t"/>
            <a:pathLst>
              <a:path extrusionOk="0" h="5699974" w="7635320">
                <a:moveTo>
                  <a:pt x="0" y="0"/>
                </a:moveTo>
                <a:lnTo>
                  <a:pt x="7635320" y="0"/>
                </a:lnTo>
                <a:lnTo>
                  <a:pt x="7635320" y="5699975"/>
                </a:lnTo>
                <a:lnTo>
                  <a:pt x="0" y="5699975"/>
                </a:lnTo>
                <a:lnTo>
                  <a:pt x="0" y="0"/>
                </a:lnTo>
                <a:close/>
              </a:path>
            </a:pathLst>
          </a:custGeom>
          <a:blipFill rotWithShape="1">
            <a:blip r:embed="rId4">
              <a:alphaModFix/>
            </a:blip>
            <a:stretch>
              <a:fillRect b="-99580" l="-90158" r="-74035" t="-36202"/>
            </a:stretch>
          </a:blipFill>
          <a:ln>
            <a:noFill/>
          </a:ln>
        </p:spPr>
      </p:sp>
      <p:sp>
        <p:nvSpPr>
          <p:cNvPr id="339" name="Google Shape;339;p21"/>
          <p:cNvSpPr txBox="1"/>
          <p:nvPr/>
        </p:nvSpPr>
        <p:spPr>
          <a:xfrm>
            <a:off x="0" y="7255751"/>
            <a:ext cx="10215417" cy="1225103"/>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US" sz="2492" u="none" cap="none" strike="noStrike">
                <a:solidFill>
                  <a:srgbClr val="000000"/>
                </a:solidFill>
                <a:latin typeface="Arial"/>
                <a:ea typeface="Arial"/>
                <a:cs typeface="Arial"/>
                <a:sym typeface="Arial"/>
              </a:rPr>
              <a:t>if all groups contributed,</a:t>
            </a:r>
            <a:endParaRPr/>
          </a:p>
          <a:p>
            <a:pPr indent="0" lvl="0" marL="0" marR="0" rtl="0" algn="ctr">
              <a:lnSpc>
                <a:spcPct val="140008"/>
              </a:lnSpc>
              <a:spcBef>
                <a:spcPts val="0"/>
              </a:spcBef>
              <a:spcAft>
                <a:spcPts val="0"/>
              </a:spcAft>
              <a:buNone/>
            </a:pPr>
            <a:r>
              <a:rPr b="1" i="0" lang="en-US" sz="2292" u="none" cap="none" strike="noStrike">
                <a:solidFill>
                  <a:srgbClr val="000000"/>
                </a:solidFill>
                <a:latin typeface="Arial"/>
                <a:ea typeface="Arial"/>
                <a:cs typeface="Arial"/>
                <a:sym typeface="Arial"/>
              </a:rPr>
              <a:t>WSO would be able to reach 96% of their budgeted goal to operate</a:t>
            </a:r>
            <a:endParaRPr/>
          </a:p>
        </p:txBody>
      </p:sp>
      <p:sp>
        <p:nvSpPr>
          <p:cNvPr id="340" name="Google Shape;340;p21"/>
          <p:cNvSpPr txBox="1"/>
          <p:nvPr/>
        </p:nvSpPr>
        <p:spPr>
          <a:xfrm>
            <a:off x="11856094" y="196477"/>
            <a:ext cx="4353967" cy="646619"/>
          </a:xfrm>
          <a:prstGeom prst="rect">
            <a:avLst/>
          </a:prstGeom>
          <a:noFill/>
          <a:ln>
            <a:noFill/>
          </a:ln>
        </p:spPr>
        <p:txBody>
          <a:bodyPr anchorCtr="0" anchor="t" bIns="0" lIns="0" spcFirstLastPara="1" rIns="0" wrap="square" tIns="0">
            <a:spAutoFit/>
          </a:bodyPr>
          <a:lstStyle/>
          <a:p>
            <a:pPr indent="0" lvl="0" marL="0" marR="0" rtl="0" algn="ctr">
              <a:lnSpc>
                <a:spcPct val="140042"/>
              </a:lnSpc>
              <a:spcBef>
                <a:spcPts val="0"/>
              </a:spcBef>
              <a:spcAft>
                <a:spcPts val="0"/>
              </a:spcAft>
              <a:buNone/>
            </a:pPr>
            <a:r>
              <a:rPr b="1" i="0" lang="en-US" sz="3791" u="none" cap="none" strike="noStrike">
                <a:solidFill>
                  <a:srgbClr val="FF3131"/>
                </a:solidFill>
                <a:latin typeface="Arial"/>
                <a:ea typeface="Arial"/>
                <a:cs typeface="Arial"/>
                <a:sym typeface="Arial"/>
              </a:rPr>
              <a:t>interesting fact:</a:t>
            </a:r>
            <a:endParaRPr/>
          </a:p>
        </p:txBody>
      </p:sp>
      <p:sp>
        <p:nvSpPr>
          <p:cNvPr id="341" name="Google Shape;341;p21"/>
          <p:cNvSpPr txBox="1"/>
          <p:nvPr/>
        </p:nvSpPr>
        <p:spPr>
          <a:xfrm>
            <a:off x="10215417" y="1004713"/>
            <a:ext cx="7635320" cy="1268284"/>
          </a:xfrm>
          <a:prstGeom prst="rect">
            <a:avLst/>
          </a:prstGeom>
          <a:noFill/>
          <a:ln>
            <a:noFill/>
          </a:ln>
        </p:spPr>
        <p:txBody>
          <a:bodyPr anchorCtr="0" anchor="t" bIns="0" lIns="0" spcFirstLastPara="1" rIns="0" wrap="square" tIns="0">
            <a:spAutoFit/>
          </a:bodyPr>
          <a:lstStyle/>
          <a:p>
            <a:pPr indent="0" lvl="0" marL="0" marR="0" rtl="0" algn="ctr">
              <a:lnSpc>
                <a:spcPct val="140043"/>
              </a:lnSpc>
              <a:spcBef>
                <a:spcPts val="0"/>
              </a:spcBef>
              <a:spcAft>
                <a:spcPts val="0"/>
              </a:spcAft>
              <a:buNone/>
            </a:pPr>
            <a:r>
              <a:rPr b="1" i="0" lang="en-US" sz="3691" u="none" cap="none" strike="noStrike">
                <a:solidFill>
                  <a:srgbClr val="004AAD"/>
                </a:solidFill>
                <a:latin typeface="Arial"/>
                <a:ea typeface="Arial"/>
                <a:cs typeface="Arial"/>
                <a:sym typeface="Arial"/>
              </a:rPr>
              <a:t>The quarterly appeal is to the member, not the group</a:t>
            </a:r>
            <a:endParaRPr/>
          </a:p>
        </p:txBody>
      </p:sp>
      <p:sp>
        <p:nvSpPr>
          <p:cNvPr id="342" name="Google Shape;342;p21"/>
          <p:cNvSpPr txBox="1"/>
          <p:nvPr/>
        </p:nvSpPr>
        <p:spPr>
          <a:xfrm>
            <a:off x="1673803" y="-38100"/>
            <a:ext cx="1875900" cy="3375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b="1" lang="en-US" sz="2192"/>
              <a:t>B</a:t>
            </a:r>
            <a:r>
              <a:rPr b="1" i="0" lang="en-US" sz="2192" u="none" cap="none" strike="noStrike">
                <a:solidFill>
                  <a:srgbClr val="000000"/>
                </a:solidFill>
                <a:latin typeface="Arial"/>
                <a:ea typeface="Arial"/>
                <a:cs typeface="Arial"/>
                <a:sym typeface="Arial"/>
              </a:rPr>
              <a:t>udget </a:t>
            </a:r>
            <a:r>
              <a:rPr b="1" lang="en-US" sz="2192"/>
              <a:t>C</a:t>
            </a:r>
            <a:r>
              <a:rPr b="1" i="0" lang="en-US" sz="2192" u="none" cap="none" strike="noStrike">
                <a:solidFill>
                  <a:srgbClr val="000000"/>
                </a:solidFill>
                <a:latin typeface="Arial"/>
                <a:ea typeface="Arial"/>
                <a:cs typeface="Arial"/>
                <a:sym typeface="Arial"/>
              </a:rPr>
              <a:t>ont</a:t>
            </a:r>
            <a:endParaRPr/>
          </a:p>
        </p:txBody>
      </p:sp>
      <p:sp>
        <p:nvSpPr>
          <p:cNvPr id="343" name="Google Shape;343;p21"/>
          <p:cNvSpPr txBox="1"/>
          <p:nvPr/>
        </p:nvSpPr>
        <p:spPr>
          <a:xfrm>
            <a:off x="12513058" y="8330673"/>
            <a:ext cx="3039900" cy="18087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FF3131"/>
                </a:solidFill>
                <a:latin typeface="Arial"/>
                <a:ea typeface="Arial"/>
                <a:cs typeface="Arial"/>
                <a:sym typeface="Arial"/>
              </a:rPr>
              <a:t>$6.49/week</a:t>
            </a:r>
            <a:endParaRPr/>
          </a:p>
          <a:p>
            <a:pPr indent="0" lvl="0" marL="0" marR="0" rtl="0" algn="ctr">
              <a:lnSpc>
                <a:spcPct val="140006"/>
              </a:lnSpc>
              <a:spcBef>
                <a:spcPts val="0"/>
              </a:spcBef>
              <a:spcAft>
                <a:spcPts val="0"/>
              </a:spcAft>
              <a:buNone/>
            </a:pPr>
            <a:r>
              <a:rPr b="1" i="0" lang="en-US" sz="3092" u="none" cap="none" strike="noStrike">
                <a:solidFill>
                  <a:srgbClr val="FF3131"/>
                </a:solidFill>
                <a:latin typeface="Arial"/>
                <a:ea typeface="Arial"/>
                <a:cs typeface="Arial"/>
                <a:sym typeface="Arial"/>
              </a:rPr>
              <a:t>$28.12/month</a:t>
            </a:r>
            <a:endParaRPr/>
          </a:p>
          <a:p>
            <a:pPr indent="0" lvl="0" marL="0" marR="0" rtl="0" algn="ctr">
              <a:lnSpc>
                <a:spcPct val="140006"/>
              </a:lnSpc>
              <a:spcBef>
                <a:spcPts val="0"/>
              </a:spcBef>
              <a:spcAft>
                <a:spcPts val="0"/>
              </a:spcAft>
              <a:buNone/>
            </a:pPr>
            <a:r>
              <a:rPr b="1" i="0" lang="en-US" sz="3092" u="none" cap="none" strike="noStrike">
                <a:solidFill>
                  <a:srgbClr val="FF3131"/>
                </a:solidFill>
                <a:latin typeface="Arial"/>
                <a:ea typeface="Arial"/>
                <a:cs typeface="Arial"/>
                <a:sym typeface="Arial"/>
              </a:rPr>
              <a:t>$337.53/year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EBE6"/>
        </a:solidFill>
      </p:bgPr>
    </p:bg>
    <p:spTree>
      <p:nvGrpSpPr>
        <p:cNvPr id="347" name="Shape 347"/>
        <p:cNvGrpSpPr/>
        <p:nvPr/>
      </p:nvGrpSpPr>
      <p:grpSpPr>
        <a:xfrm>
          <a:off x="0" y="0"/>
          <a:ext cx="0" cy="0"/>
          <a:chOff x="0" y="0"/>
          <a:chExt cx="0" cy="0"/>
        </a:xfrm>
      </p:grpSpPr>
      <p:sp>
        <p:nvSpPr>
          <p:cNvPr id="348" name="Google Shape;348;p22"/>
          <p:cNvSpPr/>
          <p:nvPr/>
        </p:nvSpPr>
        <p:spPr>
          <a:xfrm>
            <a:off x="349489" y="377411"/>
            <a:ext cx="17235635" cy="9400527"/>
          </a:xfrm>
          <a:custGeom>
            <a:rect b="b" l="l" r="r" t="t"/>
            <a:pathLst>
              <a:path extrusionOk="0" h="9400527" w="17235635">
                <a:moveTo>
                  <a:pt x="0" y="0"/>
                </a:moveTo>
                <a:lnTo>
                  <a:pt x="17235635" y="0"/>
                </a:lnTo>
                <a:lnTo>
                  <a:pt x="17235635" y="9400528"/>
                </a:lnTo>
                <a:lnTo>
                  <a:pt x="0" y="9400528"/>
                </a:lnTo>
                <a:lnTo>
                  <a:pt x="0" y="0"/>
                </a:lnTo>
                <a:close/>
              </a:path>
            </a:pathLst>
          </a:custGeom>
          <a:blipFill rotWithShape="1">
            <a:blip r:embed="rId3">
              <a:alphaModFix/>
            </a:blip>
            <a:stretch>
              <a:fillRect b="-86629" l="-54621" r="-28113" t="-36590"/>
            </a:stretch>
          </a:blipFill>
          <a:ln>
            <a:noFill/>
          </a:ln>
        </p:spPr>
      </p:sp>
      <p:sp>
        <p:nvSpPr>
          <p:cNvPr id="349" name="Google Shape;349;p22"/>
          <p:cNvSpPr txBox="1"/>
          <p:nvPr/>
        </p:nvSpPr>
        <p:spPr>
          <a:xfrm>
            <a:off x="1778163" y="498225"/>
            <a:ext cx="1704975" cy="339913"/>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1" i="0" lang="en-US" sz="1992" u="none" cap="none" strike="noStrike">
                <a:solidFill>
                  <a:srgbClr val="000000"/>
                </a:solidFill>
                <a:latin typeface="Arial"/>
                <a:ea typeface="Arial"/>
                <a:cs typeface="Arial"/>
                <a:sym typeface="Arial"/>
              </a:rPr>
              <a:t>budget cont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EBE6"/>
        </a:solidFill>
      </p:bgPr>
    </p:bg>
    <p:spTree>
      <p:nvGrpSpPr>
        <p:cNvPr id="353" name="Shape 353"/>
        <p:cNvGrpSpPr/>
        <p:nvPr/>
      </p:nvGrpSpPr>
      <p:grpSpPr>
        <a:xfrm>
          <a:off x="0" y="0"/>
          <a:ext cx="0" cy="0"/>
          <a:chOff x="0" y="0"/>
          <a:chExt cx="0" cy="0"/>
        </a:xfrm>
      </p:grpSpPr>
      <p:sp>
        <p:nvSpPr>
          <p:cNvPr id="354" name="Google Shape;354;p23"/>
          <p:cNvSpPr/>
          <p:nvPr/>
        </p:nvSpPr>
        <p:spPr>
          <a:xfrm>
            <a:off x="9277542" y="1737029"/>
            <a:ext cx="7143462" cy="6812942"/>
          </a:xfrm>
          <a:custGeom>
            <a:rect b="b" l="l" r="r" t="t"/>
            <a:pathLst>
              <a:path extrusionOk="0" h="6812942" w="7143462">
                <a:moveTo>
                  <a:pt x="0" y="0"/>
                </a:moveTo>
                <a:lnTo>
                  <a:pt x="7143462" y="0"/>
                </a:lnTo>
                <a:lnTo>
                  <a:pt x="7143462" y="6812942"/>
                </a:lnTo>
                <a:lnTo>
                  <a:pt x="0" y="6812942"/>
                </a:lnTo>
                <a:lnTo>
                  <a:pt x="0" y="0"/>
                </a:lnTo>
                <a:close/>
              </a:path>
            </a:pathLst>
          </a:custGeom>
          <a:blipFill rotWithShape="1">
            <a:blip r:embed="rId3">
              <a:alphaModFix/>
            </a:blip>
            <a:stretch>
              <a:fillRect b="-35326" l="-1151" r="0" t="-12401"/>
            </a:stretch>
          </a:blipFill>
          <a:ln>
            <a:noFill/>
          </a:ln>
        </p:spPr>
      </p:sp>
      <p:sp>
        <p:nvSpPr>
          <p:cNvPr id="355" name="Google Shape;355;p23"/>
          <p:cNvSpPr/>
          <p:nvPr/>
        </p:nvSpPr>
        <p:spPr>
          <a:xfrm>
            <a:off x="1819769" y="1977497"/>
            <a:ext cx="6480942" cy="7280803"/>
          </a:xfrm>
          <a:custGeom>
            <a:rect b="b" l="l" r="r" t="t"/>
            <a:pathLst>
              <a:path extrusionOk="0" h="7280803" w="6480942">
                <a:moveTo>
                  <a:pt x="0" y="0"/>
                </a:moveTo>
                <a:lnTo>
                  <a:pt x="6480942" y="0"/>
                </a:lnTo>
                <a:lnTo>
                  <a:pt x="6480942" y="7280803"/>
                </a:lnTo>
                <a:lnTo>
                  <a:pt x="0" y="7280803"/>
                </a:lnTo>
                <a:lnTo>
                  <a:pt x="0" y="0"/>
                </a:lnTo>
                <a:close/>
              </a:path>
            </a:pathLst>
          </a:custGeom>
          <a:blipFill rotWithShape="1">
            <a:blip r:embed="rId4">
              <a:alphaModFix/>
            </a:blip>
            <a:stretch>
              <a:fillRect b="-50181" l="-7390" r="-39858" t="-32396"/>
            </a:stretch>
          </a:blipFill>
          <a:ln>
            <a:noFill/>
          </a:ln>
        </p:spPr>
      </p:sp>
      <p:sp>
        <p:nvSpPr>
          <p:cNvPr id="356" name="Google Shape;356;p23"/>
          <p:cNvSpPr txBox="1"/>
          <p:nvPr/>
        </p:nvSpPr>
        <p:spPr>
          <a:xfrm>
            <a:off x="9144000" y="507177"/>
            <a:ext cx="7143462"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2024 </a:t>
            </a:r>
            <a:endParaRPr/>
          </a:p>
        </p:txBody>
      </p:sp>
      <p:sp>
        <p:nvSpPr>
          <p:cNvPr id="357" name="Google Shape;357;p23"/>
          <p:cNvSpPr txBox="1"/>
          <p:nvPr/>
        </p:nvSpPr>
        <p:spPr>
          <a:xfrm>
            <a:off x="9277542" y="1094297"/>
            <a:ext cx="7143462"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Structure Contributions</a:t>
            </a:r>
            <a:endParaRPr/>
          </a:p>
        </p:txBody>
      </p:sp>
      <p:sp>
        <p:nvSpPr>
          <p:cNvPr id="358" name="Google Shape;358;p23"/>
          <p:cNvSpPr txBox="1"/>
          <p:nvPr/>
        </p:nvSpPr>
        <p:spPr>
          <a:xfrm>
            <a:off x="9658466" y="8306672"/>
            <a:ext cx="6114529" cy="438973"/>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US" sz="2592" u="none" cap="none" strike="noStrike">
                <a:solidFill>
                  <a:srgbClr val="000000"/>
                </a:solidFill>
                <a:latin typeface="Arial"/>
                <a:ea typeface="Arial"/>
                <a:cs typeface="Arial"/>
                <a:sym typeface="Arial"/>
              </a:rPr>
              <a:t>Idaho: 65% of groups contributing</a:t>
            </a:r>
            <a:endParaRPr/>
          </a:p>
        </p:txBody>
      </p:sp>
      <p:sp>
        <p:nvSpPr>
          <p:cNvPr id="359" name="Google Shape;359;p23"/>
          <p:cNvSpPr txBox="1"/>
          <p:nvPr/>
        </p:nvSpPr>
        <p:spPr>
          <a:xfrm>
            <a:off x="8993916" y="8835837"/>
            <a:ext cx="7293546" cy="422463"/>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US" sz="2492" u="none" cap="none" strike="noStrike">
                <a:solidFill>
                  <a:srgbClr val="000000"/>
                </a:solidFill>
                <a:latin typeface="Arial"/>
                <a:ea typeface="Arial"/>
                <a:cs typeface="Arial"/>
                <a:sym typeface="Arial"/>
              </a:rPr>
              <a:t>National average: 61.83%</a:t>
            </a:r>
            <a:endParaRPr/>
          </a:p>
        </p:txBody>
      </p:sp>
      <p:sp>
        <p:nvSpPr>
          <p:cNvPr id="360" name="Google Shape;360;p23"/>
          <p:cNvSpPr txBox="1"/>
          <p:nvPr/>
        </p:nvSpPr>
        <p:spPr>
          <a:xfrm>
            <a:off x="3117066" y="467901"/>
            <a:ext cx="3886349"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BUDGET </a:t>
            </a:r>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FISCAL YEAR 2025</a:t>
            </a:r>
            <a:endParaRPr/>
          </a:p>
        </p:txBody>
      </p:sp>
      <p:sp>
        <p:nvSpPr>
          <p:cNvPr id="361" name="Google Shape;361;p23"/>
          <p:cNvSpPr txBox="1"/>
          <p:nvPr/>
        </p:nvSpPr>
        <p:spPr>
          <a:xfrm>
            <a:off x="1560657" y="161643"/>
            <a:ext cx="1875979" cy="363408"/>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b="1" i="0" lang="en-US" sz="2192" u="none" cap="none" strike="noStrike">
                <a:solidFill>
                  <a:srgbClr val="000000"/>
                </a:solidFill>
                <a:latin typeface="Arial"/>
                <a:ea typeface="Arial"/>
                <a:cs typeface="Arial"/>
                <a:sym typeface="Arial"/>
              </a:rPr>
              <a:t>budget cont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C6AA9"/>
        </a:solidFill>
      </p:bgPr>
    </p:bg>
    <p:spTree>
      <p:nvGrpSpPr>
        <p:cNvPr id="365" name="Shape 365"/>
        <p:cNvGrpSpPr/>
        <p:nvPr/>
      </p:nvGrpSpPr>
      <p:grpSpPr>
        <a:xfrm>
          <a:off x="0" y="0"/>
          <a:ext cx="0" cy="0"/>
          <a:chOff x="0" y="0"/>
          <a:chExt cx="0" cy="0"/>
        </a:xfrm>
      </p:grpSpPr>
      <p:grpSp>
        <p:nvGrpSpPr>
          <p:cNvPr id="366" name="Google Shape;366;p24"/>
          <p:cNvGrpSpPr/>
          <p:nvPr/>
        </p:nvGrpSpPr>
        <p:grpSpPr>
          <a:xfrm>
            <a:off x="0" y="1112405"/>
            <a:ext cx="400214" cy="3266926"/>
            <a:chOff x="0" y="-47625"/>
            <a:chExt cx="105406" cy="860425"/>
          </a:xfrm>
        </p:grpSpPr>
        <p:sp>
          <p:nvSpPr>
            <p:cNvPr id="367" name="Google Shape;367;p24"/>
            <p:cNvSpPr/>
            <p:nvPr/>
          </p:nvSpPr>
          <p:spPr>
            <a:xfrm>
              <a:off x="0" y="0"/>
              <a:ext cx="105406" cy="812800"/>
            </a:xfrm>
            <a:custGeom>
              <a:rect b="b" l="l" r="r" t="t"/>
              <a:pathLst>
                <a:path extrusionOk="0" h="812800" w="105406">
                  <a:moveTo>
                    <a:pt x="0" y="0"/>
                  </a:moveTo>
                  <a:lnTo>
                    <a:pt x="105406" y="0"/>
                  </a:lnTo>
                  <a:lnTo>
                    <a:pt x="105406" y="812800"/>
                  </a:lnTo>
                  <a:lnTo>
                    <a:pt x="0" y="812800"/>
                  </a:lnTo>
                  <a:close/>
                </a:path>
              </a:pathLst>
            </a:custGeom>
            <a:solidFill>
              <a:srgbClr val="F4F1EB"/>
            </a:solidFill>
            <a:ln>
              <a:noFill/>
            </a:ln>
          </p:spPr>
        </p:sp>
        <p:sp>
          <p:nvSpPr>
            <p:cNvPr id="368" name="Google Shape;368;p24"/>
            <p:cNvSpPr txBox="1"/>
            <p:nvPr/>
          </p:nvSpPr>
          <p:spPr>
            <a:xfrm>
              <a:off x="0" y="-47625"/>
              <a:ext cx="105406" cy="860425"/>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69" name="Google Shape;369;p24"/>
          <p:cNvSpPr txBox="1"/>
          <p:nvPr/>
        </p:nvSpPr>
        <p:spPr>
          <a:xfrm>
            <a:off x="683684" y="4083517"/>
            <a:ext cx="16815288" cy="3438079"/>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EBFAF1"/>
                </a:solidFill>
                <a:latin typeface="Arial"/>
                <a:ea typeface="Arial"/>
                <a:cs typeface="Arial"/>
                <a:sym typeface="Arial"/>
              </a:rPr>
              <a:t>In the group name:</a:t>
            </a:r>
            <a:endParaRPr/>
          </a:p>
          <a:p>
            <a:pPr indent="0" lvl="0" marL="0" marR="0" rtl="0" algn="ctr">
              <a:lnSpc>
                <a:spcPct val="140004"/>
              </a:lnSpc>
              <a:spcBef>
                <a:spcPts val="0"/>
              </a:spcBef>
              <a:spcAft>
                <a:spcPts val="0"/>
              </a:spcAft>
              <a:buNone/>
            </a:pPr>
            <a:r>
              <a:t/>
            </a:r>
            <a:endParaRPr b="1" i="0" sz="4892" u="none" cap="none" strike="noStrike">
              <a:solidFill>
                <a:srgbClr val="EBFAF1"/>
              </a:solidFill>
              <a:latin typeface="Arial"/>
              <a:ea typeface="Arial"/>
              <a:cs typeface="Arial"/>
              <a:sym typeface="Arial"/>
            </a:endParaRPr>
          </a:p>
          <a:p>
            <a:pPr indent="0" lvl="0" marL="0" marR="0" rtl="0" algn="ctr">
              <a:lnSpc>
                <a:spcPct val="140004"/>
              </a:lnSpc>
              <a:spcBef>
                <a:spcPts val="0"/>
              </a:spcBef>
              <a:spcAft>
                <a:spcPts val="0"/>
              </a:spcAft>
              <a:buNone/>
            </a:pPr>
            <a:r>
              <a:rPr b="1" i="0" lang="en-US" sz="4892" u="none" cap="none" strike="noStrike">
                <a:solidFill>
                  <a:srgbClr val="FF3131"/>
                </a:solidFill>
                <a:latin typeface="Arial"/>
                <a:ea typeface="Arial"/>
                <a:cs typeface="Arial"/>
                <a:sym typeface="Arial"/>
              </a:rPr>
              <a:t>Women</a:t>
            </a:r>
            <a:r>
              <a:rPr b="1" i="0" lang="en-US" sz="4892" u="none" cap="none" strike="noStrike">
                <a:solidFill>
                  <a:srgbClr val="EBFAF1"/>
                </a:solidFill>
                <a:latin typeface="Arial"/>
                <a:ea typeface="Arial"/>
                <a:cs typeface="Arial"/>
                <a:sym typeface="Arial"/>
              </a:rPr>
              <a:t> </a:t>
            </a:r>
            <a:r>
              <a:rPr b="1" i="0" lang="en-US" sz="4892" u="none" cap="none" strike="noStrike">
                <a:solidFill>
                  <a:srgbClr val="FFDE59"/>
                </a:solidFill>
                <a:latin typeface="Arial"/>
                <a:ea typeface="Arial"/>
                <a:cs typeface="Arial"/>
                <a:sym typeface="Arial"/>
              </a:rPr>
              <a:t>who Run with wolves</a:t>
            </a:r>
            <a:r>
              <a:rPr b="1" i="0" lang="en-US" sz="4892" u="none" cap="none" strike="noStrike">
                <a:solidFill>
                  <a:srgbClr val="EBFAF1"/>
                </a:solidFill>
                <a:latin typeface="Arial"/>
                <a:ea typeface="Arial"/>
                <a:cs typeface="Arial"/>
                <a:sym typeface="Arial"/>
              </a:rPr>
              <a:t> </a:t>
            </a:r>
            <a:endParaRPr/>
          </a:p>
          <a:p>
            <a:pPr indent="0" lvl="0" marL="0" marR="0" rtl="0" algn="ctr">
              <a:lnSpc>
                <a:spcPct val="140004"/>
              </a:lnSpc>
              <a:spcBef>
                <a:spcPts val="0"/>
              </a:spcBef>
              <a:spcAft>
                <a:spcPts val="0"/>
              </a:spcAft>
              <a:buNone/>
            </a:pPr>
            <a:r>
              <a:rPr b="1" i="0" lang="en-US" sz="4892" u="none" cap="none" strike="noStrike">
                <a:solidFill>
                  <a:srgbClr val="EBFAF1"/>
                </a:solidFill>
                <a:latin typeface="Arial"/>
                <a:ea typeface="Arial"/>
                <a:cs typeface="Arial"/>
                <a:sym typeface="Arial"/>
              </a:rPr>
              <a:t>which is an identifier and which is an affiliation?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C6AA9"/>
        </a:solidFill>
      </p:bgPr>
    </p:bg>
    <p:spTree>
      <p:nvGrpSpPr>
        <p:cNvPr id="373" name="Shape 373"/>
        <p:cNvGrpSpPr/>
        <p:nvPr/>
      </p:nvGrpSpPr>
      <p:grpSpPr>
        <a:xfrm>
          <a:off x="0" y="0"/>
          <a:ext cx="0" cy="0"/>
          <a:chOff x="0" y="0"/>
          <a:chExt cx="0" cy="0"/>
        </a:xfrm>
      </p:grpSpPr>
      <p:grpSp>
        <p:nvGrpSpPr>
          <p:cNvPr id="374" name="Google Shape;374;p25"/>
          <p:cNvGrpSpPr/>
          <p:nvPr/>
        </p:nvGrpSpPr>
        <p:grpSpPr>
          <a:xfrm>
            <a:off x="0" y="1112405"/>
            <a:ext cx="400214" cy="3266926"/>
            <a:chOff x="0" y="-47625"/>
            <a:chExt cx="105406" cy="860425"/>
          </a:xfrm>
        </p:grpSpPr>
        <p:sp>
          <p:nvSpPr>
            <p:cNvPr id="375" name="Google Shape;375;p25"/>
            <p:cNvSpPr/>
            <p:nvPr/>
          </p:nvSpPr>
          <p:spPr>
            <a:xfrm>
              <a:off x="0" y="0"/>
              <a:ext cx="105406" cy="812800"/>
            </a:xfrm>
            <a:custGeom>
              <a:rect b="b" l="l" r="r" t="t"/>
              <a:pathLst>
                <a:path extrusionOk="0" h="812800" w="105406">
                  <a:moveTo>
                    <a:pt x="0" y="0"/>
                  </a:moveTo>
                  <a:lnTo>
                    <a:pt x="105406" y="0"/>
                  </a:lnTo>
                  <a:lnTo>
                    <a:pt x="105406" y="812800"/>
                  </a:lnTo>
                  <a:lnTo>
                    <a:pt x="0" y="812800"/>
                  </a:lnTo>
                  <a:close/>
                </a:path>
              </a:pathLst>
            </a:custGeom>
            <a:solidFill>
              <a:srgbClr val="F4F1EB"/>
            </a:solidFill>
            <a:ln>
              <a:noFill/>
            </a:ln>
          </p:spPr>
        </p:sp>
        <p:sp>
          <p:nvSpPr>
            <p:cNvPr id="376" name="Google Shape;376;p25"/>
            <p:cNvSpPr txBox="1"/>
            <p:nvPr/>
          </p:nvSpPr>
          <p:spPr>
            <a:xfrm>
              <a:off x="0" y="-47625"/>
              <a:ext cx="105406" cy="860425"/>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77" name="Google Shape;377;p25"/>
          <p:cNvSpPr txBox="1"/>
          <p:nvPr/>
        </p:nvSpPr>
        <p:spPr>
          <a:xfrm>
            <a:off x="592187" y="1741467"/>
            <a:ext cx="17103626" cy="3746054"/>
          </a:xfrm>
          <a:prstGeom prst="rect">
            <a:avLst/>
          </a:prstGeom>
          <a:noFill/>
          <a:ln>
            <a:noFill/>
          </a:ln>
        </p:spPr>
        <p:txBody>
          <a:bodyPr anchorCtr="0" anchor="t" bIns="0" lIns="0" spcFirstLastPara="1" rIns="0" wrap="square" tIns="0">
            <a:spAutoFit/>
          </a:bodyPr>
          <a:lstStyle/>
          <a:p>
            <a:pPr indent="0" lvl="0" marL="0" marR="0" rtl="0" algn="ctr">
              <a:lnSpc>
                <a:spcPct val="140040"/>
              </a:lnSpc>
              <a:spcBef>
                <a:spcPts val="0"/>
              </a:spcBef>
              <a:spcAft>
                <a:spcPts val="0"/>
              </a:spcAft>
              <a:buNone/>
            </a:pPr>
            <a:r>
              <a:rPr b="1" i="0" lang="en-US" sz="3991" u="none" cap="none" strike="noStrike">
                <a:solidFill>
                  <a:srgbClr val="FF3131"/>
                </a:solidFill>
                <a:latin typeface="Arial"/>
                <a:ea typeface="Arial"/>
                <a:cs typeface="Arial"/>
                <a:sym typeface="Arial"/>
              </a:rPr>
              <a:t>Women  is an identifier</a:t>
            </a:r>
            <a:endParaRPr/>
          </a:p>
          <a:p>
            <a:pPr indent="0" lvl="0" marL="0" marR="0" rtl="0" algn="ctr">
              <a:lnSpc>
                <a:spcPct val="140040"/>
              </a:lnSpc>
              <a:spcBef>
                <a:spcPts val="0"/>
              </a:spcBef>
              <a:spcAft>
                <a:spcPts val="0"/>
              </a:spcAft>
              <a:buNone/>
            </a:pPr>
            <a:r>
              <a:rPr b="1" i="0" lang="en-US" sz="3991" u="none" cap="none" strike="noStrike">
                <a:solidFill>
                  <a:srgbClr val="FF3131"/>
                </a:solidFill>
                <a:latin typeface="Arial"/>
                <a:ea typeface="Arial"/>
                <a:cs typeface="Arial"/>
                <a:sym typeface="Arial"/>
              </a:rPr>
              <a:t>ie: I am a woman so I want to go to a women’s meeting</a:t>
            </a:r>
            <a:endParaRPr/>
          </a:p>
          <a:p>
            <a:pPr indent="0" lvl="0" marL="0" marR="0" rtl="0" algn="ctr">
              <a:lnSpc>
                <a:spcPct val="150526"/>
              </a:lnSpc>
              <a:spcBef>
                <a:spcPts val="0"/>
              </a:spcBef>
              <a:spcAft>
                <a:spcPts val="0"/>
              </a:spcAft>
              <a:buNone/>
            </a:pPr>
            <a:r>
              <a:t/>
            </a:r>
            <a:endParaRPr b="1" i="0" sz="3991" u="none" cap="none" strike="noStrike">
              <a:solidFill>
                <a:srgbClr val="FF3131"/>
              </a:solidFill>
              <a:latin typeface="Arial"/>
              <a:ea typeface="Arial"/>
              <a:cs typeface="Arial"/>
              <a:sym typeface="Arial"/>
            </a:endParaRPr>
          </a:p>
          <a:p>
            <a:pPr indent="0" lvl="0" marL="0" marR="0" rtl="0" algn="ctr">
              <a:lnSpc>
                <a:spcPct val="140004"/>
              </a:lnSpc>
              <a:spcBef>
                <a:spcPts val="0"/>
              </a:spcBef>
              <a:spcAft>
                <a:spcPts val="0"/>
              </a:spcAft>
              <a:buNone/>
            </a:pPr>
            <a:r>
              <a:rPr b="1" i="0" lang="en-US" sz="4292" u="none" cap="none" strike="noStrike">
                <a:solidFill>
                  <a:srgbClr val="FFDE59"/>
                </a:solidFill>
                <a:latin typeface="Arial"/>
                <a:ea typeface="Arial"/>
                <a:cs typeface="Arial"/>
                <a:sym typeface="Arial"/>
              </a:rPr>
              <a:t>Who run with wolves is an affiliation:</a:t>
            </a:r>
            <a:endParaRPr/>
          </a:p>
          <a:p>
            <a:pPr indent="0" lvl="0" marL="0" marR="0" rtl="0" algn="ctr">
              <a:lnSpc>
                <a:spcPct val="140004"/>
              </a:lnSpc>
              <a:spcBef>
                <a:spcPts val="0"/>
              </a:spcBef>
              <a:spcAft>
                <a:spcPts val="0"/>
              </a:spcAft>
              <a:buNone/>
            </a:pPr>
            <a:r>
              <a:rPr b="1" i="0" lang="en-US" sz="4792" u="none" cap="none" strike="noStrike">
                <a:solidFill>
                  <a:srgbClr val="FFDE59"/>
                </a:solidFill>
                <a:latin typeface="Arial"/>
                <a:ea typeface="Arial"/>
                <a:cs typeface="Arial"/>
                <a:sym typeface="Arial"/>
              </a:rPr>
              <a:t>ie: I run with wolves so I want to go to this meeting</a:t>
            </a:r>
            <a:endParaRPr/>
          </a:p>
        </p:txBody>
      </p:sp>
      <p:sp>
        <p:nvSpPr>
          <p:cNvPr id="378" name="Google Shape;378;p25"/>
          <p:cNvSpPr txBox="1"/>
          <p:nvPr/>
        </p:nvSpPr>
        <p:spPr>
          <a:xfrm>
            <a:off x="1683334" y="7459465"/>
            <a:ext cx="4397276" cy="160737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FFFFFF"/>
                </a:solidFill>
                <a:latin typeface="Arial"/>
                <a:ea typeface="Arial"/>
                <a:cs typeface="Arial"/>
                <a:sym typeface="Arial"/>
              </a:rPr>
              <a:t>Identifiers are acceptable </a:t>
            </a:r>
            <a:endParaRPr/>
          </a:p>
          <a:p>
            <a:pPr indent="0" lvl="0" marL="0" marR="0" rtl="0" algn="ctr">
              <a:lnSpc>
                <a:spcPct val="140006"/>
              </a:lnSpc>
              <a:spcBef>
                <a:spcPts val="0"/>
              </a:spcBef>
              <a:spcAft>
                <a:spcPts val="0"/>
              </a:spcAft>
              <a:buNone/>
            </a:pPr>
            <a:r>
              <a:t/>
            </a:r>
            <a:endParaRPr b="1" i="0" sz="3092" u="none" cap="none" strike="noStrike">
              <a:solidFill>
                <a:srgbClr val="FFFFFF"/>
              </a:solidFill>
              <a:latin typeface="Arial"/>
              <a:ea typeface="Arial"/>
              <a:cs typeface="Arial"/>
              <a:sym typeface="Arial"/>
            </a:endParaRPr>
          </a:p>
        </p:txBody>
      </p:sp>
      <p:sp>
        <p:nvSpPr>
          <p:cNvPr id="379" name="Google Shape;379;p25"/>
          <p:cNvSpPr txBox="1"/>
          <p:nvPr/>
        </p:nvSpPr>
        <p:spPr>
          <a:xfrm>
            <a:off x="8251945" y="7459465"/>
            <a:ext cx="6492240"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FFFFFF"/>
                </a:solidFill>
                <a:latin typeface="Arial"/>
                <a:ea typeface="Arial"/>
                <a:cs typeface="Arial"/>
                <a:sym typeface="Arial"/>
              </a:rPr>
              <a:t>affiliations are not acceptable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26"/>
          <p:cNvSpPr/>
          <p:nvPr/>
        </p:nvSpPr>
        <p:spPr>
          <a:xfrm rot="5480510">
            <a:off x="3787781" y="-4118440"/>
            <a:ext cx="10712438" cy="18523880"/>
          </a:xfrm>
          <a:custGeom>
            <a:rect b="b" l="l" r="r" t="t"/>
            <a:pathLst>
              <a:path extrusionOk="0" h="18523880" w="10712438">
                <a:moveTo>
                  <a:pt x="428259" y="18523880"/>
                </a:moveTo>
                <a:lnTo>
                  <a:pt x="0" y="240895"/>
                </a:lnTo>
                <a:lnTo>
                  <a:pt x="10284179" y="0"/>
                </a:lnTo>
                <a:lnTo>
                  <a:pt x="10712438" y="18282985"/>
                </a:lnTo>
                <a:lnTo>
                  <a:pt x="428259" y="18523880"/>
                </a:lnTo>
                <a:close/>
              </a:path>
            </a:pathLst>
          </a:custGeom>
          <a:blipFill rotWithShape="1">
            <a:blip r:embed="rId3">
              <a:alphaModFix/>
            </a:blip>
            <a:stretch>
              <a:fillRect b="-16653" l="-60722" r="-94113" t="-30721"/>
            </a:stretch>
          </a:blipFill>
          <a:ln>
            <a:noFill/>
          </a:ln>
        </p:spPr>
      </p:sp>
      <p:cxnSp>
        <p:nvCxnSpPr>
          <p:cNvPr id="385" name="Google Shape;385;p26"/>
          <p:cNvCxnSpPr/>
          <p:nvPr/>
        </p:nvCxnSpPr>
        <p:spPr>
          <a:xfrm>
            <a:off x="-489356" y="9277350"/>
            <a:ext cx="19266712" cy="0"/>
          </a:xfrm>
          <a:prstGeom prst="straightConnector1">
            <a:avLst/>
          </a:prstGeom>
          <a:noFill/>
          <a:ln cap="flat" cmpd="sng" w="9525">
            <a:solidFill>
              <a:srgbClr val="EDEBE6"/>
            </a:solidFill>
            <a:prstDash val="solid"/>
            <a:round/>
            <a:headEnd len="sm" w="sm" type="none"/>
            <a:tailEnd len="sm" w="sm" type="none"/>
          </a:ln>
        </p:spPr>
      </p:cxnSp>
      <p:sp>
        <p:nvSpPr>
          <p:cNvPr id="386" name="Google Shape;386;p26"/>
          <p:cNvSpPr/>
          <p:nvPr/>
        </p:nvSpPr>
        <p:spPr>
          <a:xfrm>
            <a:off x="11754176" y="5328420"/>
            <a:ext cx="6370125" cy="4777593"/>
          </a:xfrm>
          <a:custGeom>
            <a:rect b="b" l="l" r="r" t="t"/>
            <a:pathLst>
              <a:path extrusionOk="0" h="4777593" w="6370125">
                <a:moveTo>
                  <a:pt x="0" y="0"/>
                </a:moveTo>
                <a:lnTo>
                  <a:pt x="6370124" y="0"/>
                </a:lnTo>
                <a:lnTo>
                  <a:pt x="6370124" y="4777593"/>
                </a:lnTo>
                <a:lnTo>
                  <a:pt x="0" y="4777593"/>
                </a:lnTo>
                <a:lnTo>
                  <a:pt x="0" y="0"/>
                </a:lnTo>
                <a:close/>
              </a:path>
            </a:pathLst>
          </a:custGeom>
          <a:blipFill rotWithShape="1">
            <a:blip r:embed="rId4">
              <a:alphaModFix/>
            </a:blip>
            <a:stretch>
              <a:fillRect b="0" l="0" r="0" t="0"/>
            </a:stretch>
          </a:blipFill>
          <a:ln>
            <a:noFill/>
          </a:ln>
        </p:spPr>
      </p:sp>
      <p:sp>
        <p:nvSpPr>
          <p:cNvPr id="387" name="Google Shape;387;p26"/>
          <p:cNvSpPr/>
          <p:nvPr/>
        </p:nvSpPr>
        <p:spPr>
          <a:xfrm>
            <a:off x="11673773" y="0"/>
            <a:ext cx="6232183" cy="4674138"/>
          </a:xfrm>
          <a:custGeom>
            <a:rect b="b" l="l" r="r" t="t"/>
            <a:pathLst>
              <a:path extrusionOk="0" h="4674138" w="6232183">
                <a:moveTo>
                  <a:pt x="0" y="0"/>
                </a:moveTo>
                <a:lnTo>
                  <a:pt x="6232183" y="0"/>
                </a:lnTo>
                <a:lnTo>
                  <a:pt x="6232183" y="4674138"/>
                </a:lnTo>
                <a:lnTo>
                  <a:pt x="0" y="4674138"/>
                </a:lnTo>
                <a:lnTo>
                  <a:pt x="0" y="0"/>
                </a:lnTo>
                <a:close/>
              </a:path>
            </a:pathLst>
          </a:custGeom>
          <a:blipFill rotWithShape="1">
            <a:blip r:embed="rId5">
              <a:alphaModFix/>
            </a:blip>
            <a:stretch>
              <a:fillRect b="0" l="0" r="0" t="0"/>
            </a:stretch>
          </a:blipFill>
          <a:ln>
            <a:noFill/>
          </a:ln>
        </p:spPr>
      </p:sp>
      <p:sp>
        <p:nvSpPr>
          <p:cNvPr id="388" name="Google Shape;388;p26"/>
          <p:cNvSpPr/>
          <p:nvPr/>
        </p:nvSpPr>
        <p:spPr>
          <a:xfrm>
            <a:off x="147301" y="5328420"/>
            <a:ext cx="3541415" cy="4721887"/>
          </a:xfrm>
          <a:custGeom>
            <a:rect b="b" l="l" r="r" t="t"/>
            <a:pathLst>
              <a:path extrusionOk="0" h="4721887" w="3541415">
                <a:moveTo>
                  <a:pt x="0" y="0"/>
                </a:moveTo>
                <a:lnTo>
                  <a:pt x="3541415" y="0"/>
                </a:lnTo>
                <a:lnTo>
                  <a:pt x="3541415" y="4721886"/>
                </a:lnTo>
                <a:lnTo>
                  <a:pt x="0" y="4721886"/>
                </a:lnTo>
                <a:lnTo>
                  <a:pt x="0" y="0"/>
                </a:lnTo>
                <a:close/>
              </a:path>
            </a:pathLst>
          </a:custGeom>
          <a:blipFill rotWithShape="1">
            <a:blip r:embed="rId6">
              <a:alphaModFix/>
            </a:blip>
            <a:stretch>
              <a:fillRect b="0" l="0" r="0" t="0"/>
            </a:stretch>
          </a:blipFill>
          <a:ln>
            <a:noFill/>
          </a:ln>
        </p:spPr>
      </p:sp>
      <p:sp>
        <p:nvSpPr>
          <p:cNvPr id="389" name="Google Shape;389;p26"/>
          <p:cNvSpPr txBox="1"/>
          <p:nvPr/>
        </p:nvSpPr>
        <p:spPr>
          <a:xfrm>
            <a:off x="0" y="157385"/>
            <a:ext cx="10207426" cy="1915984"/>
          </a:xfrm>
          <a:prstGeom prst="rect">
            <a:avLst/>
          </a:prstGeom>
          <a:noFill/>
          <a:ln>
            <a:noFill/>
          </a:ln>
        </p:spPr>
        <p:txBody>
          <a:bodyPr anchorCtr="0" anchor="t" bIns="0" lIns="0" spcFirstLastPara="1" rIns="0" wrap="square" tIns="0">
            <a:spAutoFit/>
          </a:bodyPr>
          <a:lstStyle/>
          <a:p>
            <a:pPr indent="0" lvl="0" marL="0" marR="0" rtl="0" algn="ctr">
              <a:lnSpc>
                <a:spcPct val="140043"/>
              </a:lnSpc>
              <a:spcBef>
                <a:spcPts val="0"/>
              </a:spcBef>
              <a:spcAft>
                <a:spcPts val="0"/>
              </a:spcAft>
              <a:buNone/>
            </a:pPr>
            <a:r>
              <a:rPr b="1" i="0" lang="en-US" sz="3691" u="none" cap="none" strike="noStrike">
                <a:solidFill>
                  <a:srgbClr val="000000"/>
                </a:solidFill>
                <a:latin typeface="Arial"/>
                <a:ea typeface="Arial"/>
                <a:cs typeface="Arial"/>
                <a:sym typeface="Arial"/>
              </a:rPr>
              <a:t>International  Coordination Committee (ICC)   Tracy Smith &amp; Sarah Smith </a:t>
            </a:r>
            <a:endParaRPr/>
          </a:p>
        </p:txBody>
      </p:sp>
      <p:sp>
        <p:nvSpPr>
          <p:cNvPr id="390" name="Google Shape;390;p26"/>
          <p:cNvSpPr txBox="1"/>
          <p:nvPr/>
        </p:nvSpPr>
        <p:spPr>
          <a:xfrm>
            <a:off x="1597651" y="2143074"/>
            <a:ext cx="8391227"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FFFFFF"/>
                </a:solidFill>
                <a:latin typeface="Arial"/>
                <a:ea typeface="Arial"/>
                <a:cs typeface="Arial"/>
                <a:sym typeface="Arial"/>
              </a:rPr>
              <a:t>Why go? In person visits are important</a:t>
            </a:r>
            <a:endParaRPr/>
          </a:p>
          <a:p>
            <a:pPr indent="0" lvl="0" marL="0" marR="0" rtl="0" algn="ctr">
              <a:lnSpc>
                <a:spcPct val="140006"/>
              </a:lnSpc>
              <a:spcBef>
                <a:spcPts val="0"/>
              </a:spcBef>
              <a:spcAft>
                <a:spcPts val="0"/>
              </a:spcAft>
              <a:buNone/>
            </a:pPr>
            <a:r>
              <a:t/>
            </a:r>
            <a:endParaRPr b="1" i="0" sz="3092" u="none" cap="none" strike="noStrike">
              <a:solidFill>
                <a:srgbClr val="FFFFFF"/>
              </a:solidFill>
              <a:latin typeface="Arial"/>
              <a:ea typeface="Arial"/>
              <a:cs typeface="Arial"/>
              <a:sym typeface="Arial"/>
            </a:endParaRPr>
          </a:p>
        </p:txBody>
      </p:sp>
      <p:sp>
        <p:nvSpPr>
          <p:cNvPr id="391" name="Google Shape;391;p26"/>
          <p:cNvSpPr txBox="1"/>
          <p:nvPr/>
        </p:nvSpPr>
        <p:spPr>
          <a:xfrm>
            <a:off x="1918009" y="2918185"/>
            <a:ext cx="7412162"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FFFFFF"/>
                </a:solidFill>
                <a:latin typeface="Arial"/>
                <a:ea typeface="Arial"/>
                <a:cs typeface="Arial"/>
                <a:sym typeface="Arial"/>
              </a:rPr>
              <a:t>Where to go? By request and need</a:t>
            </a:r>
            <a:endParaRPr/>
          </a:p>
        </p:txBody>
      </p:sp>
      <p:sp>
        <p:nvSpPr>
          <p:cNvPr id="392" name="Google Shape;392;p26"/>
          <p:cNvSpPr txBox="1"/>
          <p:nvPr/>
        </p:nvSpPr>
        <p:spPr>
          <a:xfrm>
            <a:off x="4569532" y="4275000"/>
            <a:ext cx="6029399" cy="4311839"/>
          </a:xfrm>
          <a:prstGeom prst="rect">
            <a:avLst/>
          </a:prstGeom>
          <a:noFill/>
          <a:ln>
            <a:noFill/>
          </a:ln>
        </p:spPr>
        <p:txBody>
          <a:bodyPr anchorCtr="0" anchor="t" bIns="0" lIns="0" spcFirstLastPara="1" rIns="0" wrap="square" tIns="0">
            <a:spAutoFit/>
          </a:bodyPr>
          <a:lstStyle/>
          <a:p>
            <a:pPr indent="0" lvl="0" marL="0" marR="0" rtl="0" algn="ctr">
              <a:lnSpc>
                <a:spcPct val="140045"/>
              </a:lnSpc>
              <a:spcBef>
                <a:spcPts val="0"/>
              </a:spcBef>
              <a:spcAft>
                <a:spcPts val="0"/>
              </a:spcAft>
              <a:buNone/>
            </a:pPr>
            <a:r>
              <a:rPr b="1" i="0" lang="en-US" sz="3491" u="none" cap="none" strike="noStrike">
                <a:solidFill>
                  <a:srgbClr val="FFFFFF"/>
                </a:solidFill>
                <a:latin typeface="Arial"/>
                <a:ea typeface="Arial"/>
                <a:cs typeface="Arial"/>
                <a:sym typeface="Arial"/>
              </a:rPr>
              <a:t>2024</a:t>
            </a:r>
            <a:endParaRPr/>
          </a:p>
          <a:p>
            <a:pPr indent="0" lvl="0" marL="0" marR="0" rtl="0" algn="ctr">
              <a:lnSpc>
                <a:spcPct val="140045"/>
              </a:lnSpc>
              <a:spcBef>
                <a:spcPts val="0"/>
              </a:spcBef>
              <a:spcAft>
                <a:spcPts val="0"/>
              </a:spcAft>
              <a:buNone/>
            </a:pPr>
            <a:r>
              <a:rPr b="1" i="0" lang="en-US" sz="3491" u="none" cap="none" strike="noStrike">
                <a:solidFill>
                  <a:srgbClr val="FFFFFF"/>
                </a:solidFill>
                <a:latin typeface="Arial"/>
                <a:ea typeface="Arial"/>
                <a:cs typeface="Arial"/>
                <a:sym typeface="Arial"/>
              </a:rPr>
              <a:t>in person:</a:t>
            </a:r>
            <a:endParaRPr/>
          </a:p>
          <a:p>
            <a:pPr indent="0" lvl="0" marL="0" marR="0" rtl="0" algn="ctr">
              <a:lnSpc>
                <a:spcPct val="140045"/>
              </a:lnSpc>
              <a:spcBef>
                <a:spcPts val="0"/>
              </a:spcBef>
              <a:spcAft>
                <a:spcPts val="0"/>
              </a:spcAft>
              <a:buNone/>
            </a:pPr>
            <a:r>
              <a:rPr b="1" i="0" lang="en-US" sz="3491" u="none" cap="none" strike="noStrike">
                <a:solidFill>
                  <a:srgbClr val="FFFFFF"/>
                </a:solidFill>
                <a:latin typeface="Arial"/>
                <a:ea typeface="Arial"/>
                <a:cs typeface="Arial"/>
                <a:sym typeface="Arial"/>
              </a:rPr>
              <a:t>Korea - 100+ attendees</a:t>
            </a:r>
            <a:endParaRPr/>
          </a:p>
          <a:p>
            <a:pPr indent="0" lvl="0" marL="0" marR="0" rtl="0" algn="ctr">
              <a:lnSpc>
                <a:spcPct val="140045"/>
              </a:lnSpc>
              <a:spcBef>
                <a:spcPts val="0"/>
              </a:spcBef>
              <a:spcAft>
                <a:spcPts val="0"/>
              </a:spcAft>
              <a:buNone/>
            </a:pPr>
            <a:r>
              <a:rPr b="1" i="0" lang="en-US" sz="3491" u="none" cap="none" strike="noStrike">
                <a:solidFill>
                  <a:srgbClr val="FFFFFF"/>
                </a:solidFill>
                <a:latin typeface="Arial"/>
                <a:ea typeface="Arial"/>
                <a:cs typeface="Arial"/>
                <a:sym typeface="Arial"/>
              </a:rPr>
              <a:t>Mongolia - 75+ attendees</a:t>
            </a:r>
            <a:endParaRPr/>
          </a:p>
          <a:p>
            <a:pPr indent="0" lvl="0" marL="0" marR="0" rtl="0" algn="ctr">
              <a:lnSpc>
                <a:spcPct val="140045"/>
              </a:lnSpc>
              <a:spcBef>
                <a:spcPts val="0"/>
              </a:spcBef>
              <a:spcAft>
                <a:spcPts val="0"/>
              </a:spcAft>
              <a:buNone/>
            </a:pPr>
            <a:r>
              <a:rPr b="1" i="0" lang="en-US" sz="3491" u="none" cap="none" strike="noStrike">
                <a:solidFill>
                  <a:srgbClr val="FFFFFF"/>
                </a:solidFill>
                <a:latin typeface="Arial"/>
                <a:ea typeface="Arial"/>
                <a:cs typeface="Arial"/>
                <a:sym typeface="Arial"/>
              </a:rPr>
              <a:t>virtual: </a:t>
            </a:r>
            <a:endParaRPr/>
          </a:p>
          <a:p>
            <a:pPr indent="0" lvl="0" marL="0" marR="0" rtl="0" algn="ctr">
              <a:lnSpc>
                <a:spcPct val="140045"/>
              </a:lnSpc>
              <a:spcBef>
                <a:spcPts val="0"/>
              </a:spcBef>
              <a:spcAft>
                <a:spcPts val="0"/>
              </a:spcAft>
              <a:buNone/>
            </a:pPr>
            <a:r>
              <a:rPr b="1" i="0" lang="en-US" sz="3491" u="none" cap="none" strike="noStrike">
                <a:solidFill>
                  <a:srgbClr val="FFFFFF"/>
                </a:solidFill>
                <a:latin typeface="Arial"/>
                <a:ea typeface="Arial"/>
                <a:cs typeface="Arial"/>
                <a:sym typeface="Arial"/>
              </a:rPr>
              <a:t>China 200+ attendees</a:t>
            </a:r>
            <a:endParaRPr/>
          </a:p>
          <a:p>
            <a:pPr indent="0" lvl="0" marL="0" marR="0" rtl="0" algn="ctr">
              <a:lnSpc>
                <a:spcPct val="140045"/>
              </a:lnSpc>
              <a:spcBef>
                <a:spcPts val="0"/>
              </a:spcBef>
              <a:spcAft>
                <a:spcPts val="0"/>
              </a:spcAft>
              <a:buNone/>
            </a:pPr>
            <a:r>
              <a:rPr b="1" i="0" lang="en-US" sz="3491" u="none" cap="none" strike="noStrike">
                <a:solidFill>
                  <a:srgbClr val="FFFFFF"/>
                </a:solidFill>
                <a:latin typeface="Arial"/>
                <a:ea typeface="Arial"/>
                <a:cs typeface="Arial"/>
                <a:sym typeface="Arial"/>
              </a:rPr>
              <a:t>India - 200+ attendees</a:t>
            </a:r>
            <a:endParaRPr/>
          </a:p>
        </p:txBody>
      </p:sp>
      <p:sp>
        <p:nvSpPr>
          <p:cNvPr id="393" name="Google Shape;393;p26"/>
          <p:cNvSpPr txBox="1"/>
          <p:nvPr/>
        </p:nvSpPr>
        <p:spPr>
          <a:xfrm>
            <a:off x="3756744" y="9220200"/>
            <a:ext cx="7654975" cy="50501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992" u="none" cap="none" strike="noStrike">
                <a:solidFill>
                  <a:srgbClr val="FFDE59"/>
                </a:solidFill>
                <a:latin typeface="Arial"/>
                <a:ea typeface="Arial"/>
                <a:cs typeface="Arial"/>
                <a:sym typeface="Arial"/>
              </a:rPr>
              <a:t>22 new language requests for books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2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776" l="0" r="0" t="-776"/>
            </a:stretch>
          </a:blipFill>
          <a:ln>
            <a:noFill/>
          </a:ln>
        </p:spPr>
      </p:sp>
      <p:sp>
        <p:nvSpPr>
          <p:cNvPr id="399" name="Google Shape;399;p27"/>
          <p:cNvSpPr/>
          <p:nvPr/>
        </p:nvSpPr>
        <p:spPr>
          <a:xfrm>
            <a:off x="13384372" y="407814"/>
            <a:ext cx="4601395" cy="2684147"/>
          </a:xfrm>
          <a:custGeom>
            <a:rect b="b" l="l" r="r" t="t"/>
            <a:pathLst>
              <a:path extrusionOk="0" h="2684147" w="4601395">
                <a:moveTo>
                  <a:pt x="0" y="0"/>
                </a:moveTo>
                <a:lnTo>
                  <a:pt x="4601395" y="0"/>
                </a:lnTo>
                <a:lnTo>
                  <a:pt x="4601395" y="2684147"/>
                </a:lnTo>
                <a:lnTo>
                  <a:pt x="0" y="2684147"/>
                </a:lnTo>
                <a:lnTo>
                  <a:pt x="0" y="0"/>
                </a:lnTo>
                <a:close/>
              </a:path>
            </a:pathLst>
          </a:custGeom>
          <a:blipFill rotWithShape="1">
            <a:blip r:embed="rId4">
              <a:alphaModFix/>
            </a:blip>
            <a:stretch>
              <a:fillRect b="0" l="0" r="0" t="0"/>
            </a:stretch>
          </a:blipFill>
          <a:ln>
            <a:noFill/>
          </a:ln>
        </p:spPr>
      </p:sp>
      <p:sp>
        <p:nvSpPr>
          <p:cNvPr id="400" name="Google Shape;400;p27"/>
          <p:cNvSpPr txBox="1"/>
          <p:nvPr/>
        </p:nvSpPr>
        <p:spPr>
          <a:xfrm>
            <a:off x="2620389" y="158924"/>
            <a:ext cx="11553980" cy="297356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8555" u="none" cap="none" strike="noStrike">
                <a:solidFill>
                  <a:srgbClr val="00BF63"/>
                </a:solidFill>
                <a:latin typeface="Arial"/>
                <a:ea typeface="Arial"/>
                <a:cs typeface="Arial"/>
                <a:sym typeface="Arial"/>
              </a:rPr>
              <a:t>GROWING FUTURE VOLUNTEERS</a:t>
            </a:r>
            <a:endParaRPr/>
          </a:p>
        </p:txBody>
      </p:sp>
      <p:sp>
        <p:nvSpPr>
          <p:cNvPr id="401" name="Google Shape;401;p27"/>
          <p:cNvSpPr txBox="1"/>
          <p:nvPr/>
        </p:nvSpPr>
        <p:spPr>
          <a:xfrm>
            <a:off x="3691157" y="3046761"/>
            <a:ext cx="8911456" cy="828229"/>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How do we get more involved</a:t>
            </a:r>
            <a:endParaRPr/>
          </a:p>
        </p:txBody>
      </p:sp>
      <p:sp>
        <p:nvSpPr>
          <p:cNvPr id="402" name="Google Shape;402;p27"/>
          <p:cNvSpPr txBox="1"/>
          <p:nvPr/>
        </p:nvSpPr>
        <p:spPr>
          <a:xfrm>
            <a:off x="473194" y="4203090"/>
            <a:ext cx="8911456" cy="250780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892" u="none" cap="none" strike="noStrike">
                <a:solidFill>
                  <a:srgbClr val="FF3131"/>
                </a:solidFill>
                <a:latin typeface="Arial"/>
                <a:ea typeface="Arial"/>
                <a:cs typeface="Arial"/>
                <a:sym typeface="Arial"/>
              </a:rPr>
              <a:t>What’s missing in our Area?</a:t>
            </a:r>
            <a:endParaRPr/>
          </a:p>
          <a:p>
            <a:pPr indent="0" lvl="0" marL="0" marR="0" rtl="0" algn="ctr">
              <a:lnSpc>
                <a:spcPct val="140006"/>
              </a:lnSpc>
              <a:spcBef>
                <a:spcPts val="0"/>
              </a:spcBef>
              <a:spcAft>
                <a:spcPts val="0"/>
              </a:spcAft>
              <a:buNone/>
            </a:pPr>
            <a:r>
              <a:rPr b="1" i="0" lang="en-US" sz="2892" u="none" cap="none" strike="noStrike">
                <a:solidFill>
                  <a:srgbClr val="000000"/>
                </a:solidFill>
                <a:latin typeface="Arial"/>
                <a:ea typeface="Arial"/>
                <a:cs typeface="Arial"/>
                <a:sym typeface="Arial"/>
              </a:rPr>
              <a:t>*Write guidelines for each service position</a:t>
            </a:r>
            <a:endParaRPr/>
          </a:p>
          <a:p>
            <a:pPr indent="0" lvl="0" marL="0" marR="0" rtl="0" algn="ctr">
              <a:lnSpc>
                <a:spcPct val="140006"/>
              </a:lnSpc>
              <a:spcBef>
                <a:spcPts val="0"/>
              </a:spcBef>
              <a:spcAft>
                <a:spcPts val="0"/>
              </a:spcAft>
              <a:buNone/>
            </a:pPr>
            <a:r>
              <a:rPr b="1" i="0" lang="en-US" sz="2892" u="none" cap="none" strike="noStrike">
                <a:solidFill>
                  <a:srgbClr val="000000"/>
                </a:solidFill>
                <a:latin typeface="Arial"/>
                <a:ea typeface="Arial"/>
                <a:cs typeface="Arial"/>
                <a:sym typeface="Arial"/>
              </a:rPr>
              <a:t>*hands on learning with a mentor/mentee</a:t>
            </a:r>
            <a:endParaRPr/>
          </a:p>
          <a:p>
            <a:pPr indent="0" lvl="0" marL="0" marR="0" rtl="0" algn="ctr">
              <a:lnSpc>
                <a:spcPct val="140006"/>
              </a:lnSpc>
              <a:spcBef>
                <a:spcPts val="0"/>
              </a:spcBef>
              <a:spcAft>
                <a:spcPts val="0"/>
              </a:spcAft>
              <a:buNone/>
            </a:pPr>
            <a:r>
              <a:rPr b="1" i="0" lang="en-US" sz="2892" u="none" cap="none" strike="noStrike">
                <a:solidFill>
                  <a:srgbClr val="000000"/>
                </a:solidFill>
                <a:latin typeface="Arial"/>
                <a:ea typeface="Arial"/>
                <a:cs typeface="Arial"/>
                <a:sym typeface="Arial"/>
              </a:rPr>
              <a:t>*build Area service structures</a:t>
            </a:r>
            <a:endParaRPr/>
          </a:p>
          <a:p>
            <a:pPr indent="0" lvl="0" marL="0" marR="0" rtl="0" algn="ctr">
              <a:lnSpc>
                <a:spcPct val="140006"/>
              </a:lnSpc>
              <a:spcBef>
                <a:spcPts val="0"/>
              </a:spcBef>
              <a:spcAft>
                <a:spcPts val="0"/>
              </a:spcAft>
              <a:buNone/>
            </a:pPr>
            <a:r>
              <a:rPr b="1" i="0" lang="en-US" sz="2892" u="none" cap="none" strike="noStrike">
                <a:solidFill>
                  <a:srgbClr val="000000"/>
                </a:solidFill>
                <a:latin typeface="Arial"/>
                <a:ea typeface="Arial"/>
                <a:cs typeface="Arial"/>
                <a:sym typeface="Arial"/>
              </a:rPr>
              <a:t> *involve younger members</a:t>
            </a:r>
            <a:endParaRPr/>
          </a:p>
        </p:txBody>
      </p:sp>
      <p:sp>
        <p:nvSpPr>
          <p:cNvPr id="403" name="Google Shape;403;p27"/>
          <p:cNvSpPr txBox="1"/>
          <p:nvPr/>
        </p:nvSpPr>
        <p:spPr>
          <a:xfrm>
            <a:off x="9238841" y="4634255"/>
            <a:ext cx="8746800" cy="23457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892" u="none" cap="none" strike="noStrike">
                <a:solidFill>
                  <a:srgbClr val="000000"/>
                </a:solidFill>
                <a:latin typeface="Arial"/>
                <a:ea typeface="Arial"/>
                <a:cs typeface="Arial"/>
                <a:sym typeface="Arial"/>
              </a:rPr>
              <a:t>*job descriptions</a:t>
            </a:r>
            <a:endParaRPr/>
          </a:p>
          <a:p>
            <a:pPr indent="0" lvl="0" marL="0" marR="0" rtl="0" algn="ctr">
              <a:lnSpc>
                <a:spcPct val="140006"/>
              </a:lnSpc>
              <a:spcBef>
                <a:spcPts val="0"/>
              </a:spcBef>
              <a:spcAft>
                <a:spcPts val="0"/>
              </a:spcAft>
              <a:buNone/>
            </a:pPr>
            <a:r>
              <a:rPr b="1" i="0" lang="en-US" sz="2892" u="none" cap="none" strike="noStrike">
                <a:solidFill>
                  <a:srgbClr val="000000"/>
                </a:solidFill>
                <a:latin typeface="Arial"/>
                <a:ea typeface="Arial"/>
                <a:cs typeface="Arial"/>
                <a:sym typeface="Arial"/>
              </a:rPr>
              <a:t>*Alateens</a:t>
            </a:r>
            <a:endParaRPr/>
          </a:p>
          <a:p>
            <a:pPr indent="0" lvl="0" marL="0" marR="0" rtl="0" algn="ctr">
              <a:lnSpc>
                <a:spcPct val="140006"/>
              </a:lnSpc>
              <a:spcBef>
                <a:spcPts val="0"/>
              </a:spcBef>
              <a:spcAft>
                <a:spcPts val="0"/>
              </a:spcAft>
              <a:buNone/>
            </a:pPr>
            <a:r>
              <a:rPr b="1" i="0" lang="en-US" sz="2892" u="none" cap="none" strike="noStrike">
                <a:solidFill>
                  <a:srgbClr val="000000"/>
                </a:solidFill>
                <a:latin typeface="Arial"/>
                <a:ea typeface="Arial"/>
                <a:cs typeface="Arial"/>
                <a:sym typeface="Arial"/>
              </a:rPr>
              <a:t>*Plant the “seed” early with workshops/seminars</a:t>
            </a:r>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*eliminate the fear of </a:t>
            </a:r>
            <a:r>
              <a:rPr b="1" lang="en-US" sz="3092"/>
              <a:t>failure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7E7"/>
        </a:solidFill>
      </p:bgPr>
    </p:bg>
    <p:spTree>
      <p:nvGrpSpPr>
        <p:cNvPr id="407" name="Shape 407"/>
        <p:cNvGrpSpPr/>
        <p:nvPr/>
      </p:nvGrpSpPr>
      <p:grpSpPr>
        <a:xfrm>
          <a:off x="0" y="0"/>
          <a:ext cx="0" cy="0"/>
          <a:chOff x="0" y="0"/>
          <a:chExt cx="0" cy="0"/>
        </a:xfrm>
      </p:grpSpPr>
      <p:grpSp>
        <p:nvGrpSpPr>
          <p:cNvPr id="408" name="Google Shape;408;p28"/>
          <p:cNvGrpSpPr/>
          <p:nvPr/>
        </p:nvGrpSpPr>
        <p:grpSpPr>
          <a:xfrm>
            <a:off x="1028700" y="884039"/>
            <a:ext cx="16230600" cy="8374261"/>
            <a:chOff x="0" y="-38100"/>
            <a:chExt cx="4274726" cy="2205567"/>
          </a:xfrm>
        </p:grpSpPr>
        <p:sp>
          <p:nvSpPr>
            <p:cNvPr id="409" name="Google Shape;409;p28"/>
            <p:cNvSpPr/>
            <p:nvPr/>
          </p:nvSpPr>
          <p:spPr>
            <a:xfrm>
              <a:off x="0" y="0"/>
              <a:ext cx="4274726" cy="2167467"/>
            </a:xfrm>
            <a:custGeom>
              <a:rect b="b" l="l" r="r" t="t"/>
              <a:pathLst>
                <a:path extrusionOk="0" h="2167467" w="4274726">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FCDFDD"/>
            </a:solidFill>
            <a:ln cap="rnd" cmpd="sng" w="285750">
              <a:solidFill>
                <a:srgbClr val="F4BD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8"/>
            <p:cNvSpPr txBox="1"/>
            <p:nvPr/>
          </p:nvSpPr>
          <p:spPr>
            <a:xfrm>
              <a:off x="0" y="-38100"/>
              <a:ext cx="4274726" cy="22055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11" name="Google Shape;411;p28"/>
          <p:cNvSpPr/>
          <p:nvPr/>
        </p:nvSpPr>
        <p:spPr>
          <a:xfrm rot="1554809">
            <a:off x="-1065404" y="6851776"/>
            <a:ext cx="5430656" cy="5065321"/>
          </a:xfrm>
          <a:custGeom>
            <a:rect b="b" l="l" r="r" t="t"/>
            <a:pathLst>
              <a:path extrusionOk="0" h="5065321" w="5430656">
                <a:moveTo>
                  <a:pt x="0" y="0"/>
                </a:moveTo>
                <a:lnTo>
                  <a:pt x="5430656" y="0"/>
                </a:lnTo>
                <a:lnTo>
                  <a:pt x="5430656" y="5065321"/>
                </a:lnTo>
                <a:lnTo>
                  <a:pt x="0" y="5065321"/>
                </a:lnTo>
                <a:lnTo>
                  <a:pt x="0" y="0"/>
                </a:lnTo>
                <a:close/>
              </a:path>
            </a:pathLst>
          </a:custGeom>
          <a:blipFill rotWithShape="1">
            <a:blip r:embed="rId3">
              <a:alphaModFix/>
            </a:blip>
            <a:stretch>
              <a:fillRect b="0" l="0" r="0" t="0"/>
            </a:stretch>
          </a:blipFill>
          <a:ln>
            <a:noFill/>
          </a:ln>
        </p:spPr>
      </p:sp>
      <p:sp>
        <p:nvSpPr>
          <p:cNvPr id="412" name="Google Shape;412;p28"/>
          <p:cNvSpPr/>
          <p:nvPr/>
        </p:nvSpPr>
        <p:spPr>
          <a:xfrm>
            <a:off x="15081122" y="-1028700"/>
            <a:ext cx="3852949" cy="4114800"/>
          </a:xfrm>
          <a:custGeom>
            <a:rect b="b" l="l" r="r" t="t"/>
            <a:pathLst>
              <a:path extrusionOk="0" h="4114800" w="3852949">
                <a:moveTo>
                  <a:pt x="0" y="0"/>
                </a:moveTo>
                <a:lnTo>
                  <a:pt x="3852949" y="0"/>
                </a:lnTo>
                <a:lnTo>
                  <a:pt x="3852949" y="4114800"/>
                </a:lnTo>
                <a:lnTo>
                  <a:pt x="0" y="4114800"/>
                </a:lnTo>
                <a:lnTo>
                  <a:pt x="0" y="0"/>
                </a:lnTo>
                <a:close/>
              </a:path>
            </a:pathLst>
          </a:custGeom>
          <a:blipFill rotWithShape="1">
            <a:blip r:embed="rId4">
              <a:alphaModFix/>
            </a:blip>
            <a:stretch>
              <a:fillRect b="0" l="0" r="0" t="0"/>
            </a:stretch>
          </a:blipFill>
          <a:ln>
            <a:noFill/>
          </a:ln>
        </p:spPr>
      </p:sp>
      <p:grpSp>
        <p:nvGrpSpPr>
          <p:cNvPr id="413" name="Google Shape;413;p28"/>
          <p:cNvGrpSpPr/>
          <p:nvPr/>
        </p:nvGrpSpPr>
        <p:grpSpPr>
          <a:xfrm>
            <a:off x="5120643" y="3406972"/>
            <a:ext cx="8046715" cy="2373110"/>
            <a:chOff x="0" y="-50957"/>
            <a:chExt cx="2119299" cy="625016"/>
          </a:xfrm>
        </p:grpSpPr>
        <p:sp>
          <p:nvSpPr>
            <p:cNvPr id="414" name="Google Shape;414;p28"/>
            <p:cNvSpPr/>
            <p:nvPr/>
          </p:nvSpPr>
          <p:spPr>
            <a:xfrm>
              <a:off x="0" y="0"/>
              <a:ext cx="2119299" cy="574059"/>
            </a:xfrm>
            <a:custGeom>
              <a:rect b="b" l="l" r="r" t="t"/>
              <a:pathLst>
                <a:path extrusionOk="0" h="574059" w="2119299">
                  <a:moveTo>
                    <a:pt x="1059650" y="0"/>
                  </a:moveTo>
                  <a:cubicBezTo>
                    <a:pt x="474421" y="0"/>
                    <a:pt x="0" y="128508"/>
                    <a:pt x="0" y="287030"/>
                  </a:cubicBezTo>
                  <a:cubicBezTo>
                    <a:pt x="0" y="445552"/>
                    <a:pt x="474421" y="574059"/>
                    <a:pt x="1059650" y="574059"/>
                  </a:cubicBezTo>
                  <a:cubicBezTo>
                    <a:pt x="1644878" y="574059"/>
                    <a:pt x="2119299" y="445552"/>
                    <a:pt x="2119299" y="287030"/>
                  </a:cubicBezTo>
                  <a:cubicBezTo>
                    <a:pt x="2119299" y="128508"/>
                    <a:pt x="1644878" y="0"/>
                    <a:pt x="1059650" y="0"/>
                  </a:cubicBezTo>
                  <a:close/>
                </a:path>
              </a:pathLst>
            </a:custGeom>
            <a:solidFill>
              <a:srgbClr val="DC8E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8"/>
            <p:cNvSpPr txBox="1"/>
            <p:nvPr/>
          </p:nvSpPr>
          <p:spPr>
            <a:xfrm>
              <a:off x="198684" y="-50957"/>
              <a:ext cx="1721931" cy="571198"/>
            </a:xfrm>
            <a:prstGeom prst="rect">
              <a:avLst/>
            </a:prstGeom>
            <a:noFill/>
            <a:ln>
              <a:noFill/>
            </a:ln>
          </p:spPr>
          <p:txBody>
            <a:bodyPr anchorCtr="0" anchor="ctr" bIns="50800" lIns="50800" spcFirstLastPara="1" rIns="50800" wrap="square" tIns="50800">
              <a:noAutofit/>
            </a:bodyPr>
            <a:lstStyle/>
            <a:p>
              <a:pPr indent="0" lvl="0" marL="0" marR="0" rtl="0" algn="ctr">
                <a:lnSpc>
                  <a:spcPct val="140007"/>
                </a:lnSpc>
                <a:spcBef>
                  <a:spcPts val="0"/>
                </a:spcBef>
                <a:spcAft>
                  <a:spcPts val="0"/>
                </a:spcAft>
                <a:buNone/>
              </a:pPr>
              <a:r>
                <a:rPr b="1" i="0" lang="en-US" sz="5099" u="none" cap="none" strike="noStrike">
                  <a:solidFill>
                    <a:srgbClr val="000000"/>
                  </a:solidFill>
                  <a:latin typeface="Arial"/>
                  <a:ea typeface="Arial"/>
                  <a:cs typeface="Arial"/>
                  <a:sym typeface="Arial"/>
                </a:rPr>
                <a:t>RECERTIFICATION</a:t>
              </a:r>
              <a:endParaRPr/>
            </a:p>
          </p:txBody>
        </p:sp>
      </p:grpSp>
      <p:sp>
        <p:nvSpPr>
          <p:cNvPr id="416" name="Google Shape;416;p28"/>
          <p:cNvSpPr txBox="1"/>
          <p:nvPr/>
        </p:nvSpPr>
        <p:spPr>
          <a:xfrm>
            <a:off x="4226487" y="2547620"/>
            <a:ext cx="9263525" cy="96266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5600" u="none" cap="none" strike="noStrike">
                <a:solidFill>
                  <a:srgbClr val="000000"/>
                </a:solidFill>
                <a:latin typeface="Arial"/>
                <a:ea typeface="Arial"/>
                <a:cs typeface="Arial"/>
                <a:sym typeface="Arial"/>
              </a:rPr>
              <a:t>ALATEEN</a:t>
            </a:r>
            <a:endParaRPr/>
          </a:p>
        </p:txBody>
      </p:sp>
      <p:sp>
        <p:nvSpPr>
          <p:cNvPr id="417" name="Google Shape;417;p28"/>
          <p:cNvSpPr txBox="1"/>
          <p:nvPr/>
        </p:nvSpPr>
        <p:spPr>
          <a:xfrm>
            <a:off x="1028700" y="5862638"/>
            <a:ext cx="16230600" cy="93173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*6 AREAS have completed </a:t>
            </a:r>
            <a:endParaRPr/>
          </a:p>
          <a:p>
            <a:pPr indent="0" lvl="0" marL="0" marR="0" rtl="0" algn="ctr">
              <a:lnSpc>
                <a:spcPct val="140008"/>
              </a:lnSpc>
              <a:spcBef>
                <a:spcPts val="0"/>
              </a:spcBef>
              <a:spcAft>
                <a:spcPts val="0"/>
              </a:spcAft>
              <a:buNone/>
            </a:pPr>
            <a:r>
              <a:rPr b="1" i="0" lang="en-US" sz="2292" u="none" cap="none" strike="noStrike">
                <a:solidFill>
                  <a:srgbClr val="000000"/>
                </a:solidFill>
                <a:latin typeface="Arial"/>
                <a:ea typeface="Arial"/>
                <a:cs typeface="Arial"/>
                <a:sym typeface="Arial"/>
              </a:rPr>
              <a:t>(Idaho is one of them!)</a:t>
            </a:r>
            <a:endParaRPr/>
          </a:p>
        </p:txBody>
      </p:sp>
      <p:sp>
        <p:nvSpPr>
          <p:cNvPr id="418" name="Google Shape;418;p28"/>
          <p:cNvSpPr txBox="1"/>
          <p:nvPr/>
        </p:nvSpPr>
        <p:spPr>
          <a:xfrm>
            <a:off x="742950" y="6880096"/>
            <a:ext cx="16230600"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*55 are in the process</a:t>
            </a:r>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*3 have not started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0E0"/>
        </a:solidFill>
      </p:bgPr>
    </p:bg>
    <p:spTree>
      <p:nvGrpSpPr>
        <p:cNvPr id="422" name="Shape 422"/>
        <p:cNvGrpSpPr/>
        <p:nvPr/>
      </p:nvGrpSpPr>
      <p:grpSpPr>
        <a:xfrm>
          <a:off x="0" y="0"/>
          <a:ext cx="0" cy="0"/>
          <a:chOff x="0" y="0"/>
          <a:chExt cx="0" cy="0"/>
        </a:xfrm>
      </p:grpSpPr>
      <p:sp>
        <p:nvSpPr>
          <p:cNvPr id="423" name="Google Shape;423;p29"/>
          <p:cNvSpPr/>
          <p:nvPr/>
        </p:nvSpPr>
        <p:spPr>
          <a:xfrm>
            <a:off x="10969818" y="1450349"/>
            <a:ext cx="6700197" cy="4304634"/>
          </a:xfrm>
          <a:custGeom>
            <a:rect b="b" l="l" r="r" t="t"/>
            <a:pathLst>
              <a:path extrusionOk="0" h="4304634" w="6700197">
                <a:moveTo>
                  <a:pt x="0" y="0"/>
                </a:moveTo>
                <a:lnTo>
                  <a:pt x="6700197" y="0"/>
                </a:lnTo>
                <a:lnTo>
                  <a:pt x="6700197" y="4304634"/>
                </a:lnTo>
                <a:lnTo>
                  <a:pt x="0" y="4304634"/>
                </a:lnTo>
                <a:lnTo>
                  <a:pt x="0" y="0"/>
                </a:lnTo>
                <a:close/>
              </a:path>
            </a:pathLst>
          </a:custGeom>
          <a:blipFill rotWithShape="1">
            <a:blip r:embed="rId3">
              <a:alphaModFix/>
            </a:blip>
            <a:stretch>
              <a:fillRect b="0" l="-3499" r="-3498" t="0"/>
            </a:stretch>
          </a:blipFill>
          <a:ln>
            <a:noFill/>
          </a:ln>
        </p:spPr>
      </p:sp>
      <p:sp>
        <p:nvSpPr>
          <p:cNvPr id="424" name="Google Shape;424;p29"/>
          <p:cNvSpPr/>
          <p:nvPr/>
        </p:nvSpPr>
        <p:spPr>
          <a:xfrm>
            <a:off x="385249" y="1900394"/>
            <a:ext cx="7770696" cy="7709178"/>
          </a:xfrm>
          <a:custGeom>
            <a:rect b="b" l="l" r="r" t="t"/>
            <a:pathLst>
              <a:path extrusionOk="0" h="7709178" w="7770696">
                <a:moveTo>
                  <a:pt x="0" y="0"/>
                </a:moveTo>
                <a:lnTo>
                  <a:pt x="7770696" y="0"/>
                </a:lnTo>
                <a:lnTo>
                  <a:pt x="7770696" y="7709178"/>
                </a:lnTo>
                <a:lnTo>
                  <a:pt x="0" y="7709178"/>
                </a:lnTo>
                <a:lnTo>
                  <a:pt x="0" y="0"/>
                </a:lnTo>
                <a:close/>
              </a:path>
            </a:pathLst>
          </a:custGeom>
          <a:blipFill rotWithShape="1">
            <a:blip r:embed="rId4">
              <a:alphaModFix/>
            </a:blip>
            <a:stretch>
              <a:fillRect b="0" l="0" r="0" t="0"/>
            </a:stretch>
          </a:blipFill>
          <a:ln>
            <a:noFill/>
          </a:ln>
        </p:spPr>
      </p:sp>
      <p:sp>
        <p:nvSpPr>
          <p:cNvPr id="425" name="Google Shape;425;p29"/>
          <p:cNvSpPr txBox="1"/>
          <p:nvPr/>
        </p:nvSpPr>
        <p:spPr>
          <a:xfrm>
            <a:off x="2566159" y="356893"/>
            <a:ext cx="11753758" cy="83775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892" u="none" cap="none" strike="noStrike">
                <a:solidFill>
                  <a:srgbClr val="000000"/>
                </a:solidFill>
                <a:latin typeface="Arial"/>
                <a:ea typeface="Arial"/>
                <a:cs typeface="Arial"/>
                <a:sym typeface="Arial"/>
              </a:rPr>
              <a:t>Electronic Alateen Validation</a:t>
            </a:r>
            <a:endParaRPr/>
          </a:p>
        </p:txBody>
      </p:sp>
      <p:sp>
        <p:nvSpPr>
          <p:cNvPr id="426" name="Google Shape;426;p29"/>
          <p:cNvSpPr txBox="1"/>
          <p:nvPr/>
        </p:nvSpPr>
        <p:spPr>
          <a:xfrm>
            <a:off x="8695180" y="6301417"/>
            <a:ext cx="8738592" cy="1967418"/>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US" sz="2792" u="none" cap="none" strike="noStrike">
                <a:solidFill>
                  <a:srgbClr val="004AAD"/>
                </a:solidFill>
                <a:latin typeface="Arial"/>
                <a:ea typeface="Arial"/>
                <a:cs typeface="Arial"/>
                <a:sym typeface="Arial"/>
              </a:rPr>
              <a:t>The objective is to make electronic groups</a:t>
            </a:r>
            <a:endParaRPr/>
          </a:p>
          <a:p>
            <a:pPr indent="0" lvl="0" marL="0" marR="0" rtl="0" algn="ctr">
              <a:lnSpc>
                <a:spcPct val="140007"/>
              </a:lnSpc>
              <a:spcBef>
                <a:spcPts val="0"/>
              </a:spcBef>
              <a:spcAft>
                <a:spcPts val="0"/>
              </a:spcAft>
              <a:buNone/>
            </a:pPr>
            <a:r>
              <a:rPr b="1" i="0" lang="en-US" sz="2792" u="none" cap="none" strike="noStrike">
                <a:solidFill>
                  <a:srgbClr val="004AAD"/>
                </a:solidFill>
                <a:latin typeface="Arial"/>
                <a:ea typeface="Arial"/>
                <a:cs typeface="Arial"/>
                <a:sym typeface="Arial"/>
              </a:rPr>
              <a:t> available for all Alateen members who wish </a:t>
            </a:r>
            <a:endParaRPr/>
          </a:p>
          <a:p>
            <a:pPr indent="0" lvl="0" marL="0" marR="0" rtl="0" algn="ctr">
              <a:lnSpc>
                <a:spcPct val="140007"/>
              </a:lnSpc>
              <a:spcBef>
                <a:spcPts val="0"/>
              </a:spcBef>
              <a:spcAft>
                <a:spcPts val="0"/>
              </a:spcAft>
              <a:buNone/>
            </a:pPr>
            <a:r>
              <a:rPr b="1" i="0" lang="en-US" sz="2792" u="none" cap="none" strike="noStrike">
                <a:solidFill>
                  <a:srgbClr val="004AAD"/>
                </a:solidFill>
                <a:latin typeface="Arial"/>
                <a:ea typeface="Arial"/>
                <a:cs typeface="Arial"/>
                <a:sym typeface="Arial"/>
              </a:rPr>
              <a:t>to participate, ensuring the safety of the</a:t>
            </a:r>
            <a:endParaRPr/>
          </a:p>
          <a:p>
            <a:pPr indent="0" lvl="0" marL="0" marR="0" rtl="0" algn="ctr">
              <a:lnSpc>
                <a:spcPct val="140007"/>
              </a:lnSpc>
              <a:spcBef>
                <a:spcPts val="0"/>
              </a:spcBef>
              <a:spcAft>
                <a:spcPts val="0"/>
              </a:spcAft>
              <a:buNone/>
            </a:pPr>
            <a:r>
              <a:rPr b="1" i="0" lang="en-US" sz="2792" u="none" cap="none" strike="noStrike">
                <a:solidFill>
                  <a:srgbClr val="004AAD"/>
                </a:solidFill>
                <a:latin typeface="Arial"/>
                <a:ea typeface="Arial"/>
                <a:cs typeface="Arial"/>
                <a:sym typeface="Arial"/>
              </a:rPr>
              <a:t>Alateen and AMIAS members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0E0"/>
        </a:solidFill>
      </p:bgPr>
    </p:bg>
    <p:spTree>
      <p:nvGrpSpPr>
        <p:cNvPr id="430" name="Shape 430"/>
        <p:cNvGrpSpPr/>
        <p:nvPr/>
      </p:nvGrpSpPr>
      <p:grpSpPr>
        <a:xfrm>
          <a:off x="0" y="0"/>
          <a:ext cx="0" cy="0"/>
          <a:chOff x="0" y="0"/>
          <a:chExt cx="0" cy="0"/>
        </a:xfrm>
      </p:grpSpPr>
      <p:sp>
        <p:nvSpPr>
          <p:cNvPr id="431" name="Google Shape;431;p30"/>
          <p:cNvSpPr txBox="1"/>
          <p:nvPr/>
        </p:nvSpPr>
        <p:spPr>
          <a:xfrm>
            <a:off x="242851" y="296064"/>
            <a:ext cx="4341242" cy="1100008"/>
          </a:xfrm>
          <a:prstGeom prst="rect">
            <a:avLst/>
          </a:prstGeom>
          <a:noFill/>
          <a:ln>
            <a:noFill/>
          </a:ln>
        </p:spPr>
        <p:txBody>
          <a:bodyPr anchorCtr="0" anchor="t" bIns="0" lIns="0" spcFirstLastPara="1" rIns="0" wrap="square" tIns="0">
            <a:spAutoFit/>
          </a:bodyPr>
          <a:lstStyle/>
          <a:p>
            <a:pPr indent="0" lvl="0" marL="0" marR="0" rtl="0" algn="ctr">
              <a:lnSpc>
                <a:spcPct val="140048"/>
              </a:lnSpc>
              <a:spcBef>
                <a:spcPts val="0"/>
              </a:spcBef>
              <a:spcAft>
                <a:spcPts val="0"/>
              </a:spcAft>
              <a:buNone/>
            </a:pPr>
            <a:r>
              <a:rPr b="1" i="0" lang="en-US" sz="3291" u="none" cap="none" strike="noStrike">
                <a:solidFill>
                  <a:srgbClr val="000000"/>
                </a:solidFill>
                <a:latin typeface="Arial"/>
                <a:ea typeface="Arial"/>
                <a:cs typeface="Arial"/>
                <a:sym typeface="Arial"/>
              </a:rPr>
              <a:t>Electronic Alateen </a:t>
            </a:r>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Validation cont:</a:t>
            </a:r>
            <a:endParaRPr/>
          </a:p>
        </p:txBody>
      </p:sp>
      <p:sp>
        <p:nvSpPr>
          <p:cNvPr id="432" name="Google Shape;432;p30"/>
          <p:cNvSpPr txBox="1"/>
          <p:nvPr/>
        </p:nvSpPr>
        <p:spPr>
          <a:xfrm>
            <a:off x="1480988" y="1590877"/>
            <a:ext cx="16595080"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196BE4"/>
                </a:solidFill>
                <a:latin typeface="Arial"/>
                <a:ea typeface="Arial"/>
                <a:cs typeface="Arial"/>
                <a:sym typeface="Arial"/>
              </a:rPr>
              <a:t>IF Idaho Area accepts Alateen Electronic  (this must be decided by July 2026)</a:t>
            </a:r>
            <a:endParaRPr/>
          </a:p>
          <a:p>
            <a:pPr indent="0" lvl="0" marL="0" marR="0" rtl="0" algn="ctr">
              <a:lnSpc>
                <a:spcPct val="140006"/>
              </a:lnSpc>
              <a:spcBef>
                <a:spcPts val="0"/>
              </a:spcBef>
              <a:spcAft>
                <a:spcPts val="0"/>
              </a:spcAft>
              <a:buNone/>
            </a:pPr>
            <a:r>
              <a:rPr b="1" i="0" lang="en-US" sz="3092" u="none" cap="none" strike="noStrike">
                <a:solidFill>
                  <a:srgbClr val="196BE4"/>
                </a:solidFill>
                <a:latin typeface="Arial"/>
                <a:ea typeface="Arial"/>
                <a:cs typeface="Arial"/>
                <a:sym typeface="Arial"/>
              </a:rPr>
              <a:t> meetings into our service structure we must consider two parts:</a:t>
            </a:r>
            <a:endParaRPr/>
          </a:p>
        </p:txBody>
      </p:sp>
      <p:sp>
        <p:nvSpPr>
          <p:cNvPr id="433" name="Google Shape;433;p30"/>
          <p:cNvSpPr txBox="1"/>
          <p:nvPr/>
        </p:nvSpPr>
        <p:spPr>
          <a:xfrm>
            <a:off x="1092324" y="2701621"/>
            <a:ext cx="16166976" cy="26932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sng" cap="none" strike="noStrike">
                <a:solidFill>
                  <a:srgbClr val="000000"/>
                </a:solidFill>
                <a:latin typeface="Arial"/>
                <a:ea typeface="Arial"/>
                <a:cs typeface="Arial"/>
                <a:sym typeface="Arial"/>
              </a:rPr>
              <a:t>Validation</a:t>
            </a:r>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We must show that we have adequately protected the Alateens and AMIAS</a:t>
            </a:r>
            <a:endParaRPr/>
          </a:p>
          <a:p>
            <a:pPr indent="0" lvl="0" marL="0" marR="0" rtl="0" algn="ctr">
              <a:lnSpc>
                <a:spcPct val="140006"/>
              </a:lnSpc>
              <a:spcBef>
                <a:spcPts val="0"/>
              </a:spcBef>
              <a:spcAft>
                <a:spcPts val="0"/>
              </a:spcAft>
              <a:buNone/>
            </a:pPr>
            <a:r>
              <a:t/>
            </a:r>
            <a:endParaRPr b="1" i="0" sz="3092" u="none" cap="none" strike="noStrike">
              <a:solidFill>
                <a:srgbClr val="000000"/>
              </a:solidFill>
              <a:latin typeface="Arial"/>
              <a:ea typeface="Arial"/>
              <a:cs typeface="Arial"/>
              <a:sym typeface="Arial"/>
            </a:endParaRPr>
          </a:p>
          <a:p>
            <a:pPr indent="0" lvl="0" marL="0" marR="0" rtl="0" algn="ctr">
              <a:lnSpc>
                <a:spcPct val="140006"/>
              </a:lnSpc>
              <a:spcBef>
                <a:spcPts val="0"/>
              </a:spcBef>
              <a:spcAft>
                <a:spcPts val="0"/>
              </a:spcAft>
              <a:buNone/>
            </a:pPr>
            <a:r>
              <a:rPr b="1" i="0" lang="en-US" sz="3092" u="sng" cap="none" strike="noStrike">
                <a:solidFill>
                  <a:srgbClr val="000000"/>
                </a:solidFill>
                <a:latin typeface="Arial"/>
                <a:ea typeface="Arial"/>
                <a:cs typeface="Arial"/>
                <a:sym typeface="Arial"/>
              </a:rPr>
              <a:t>Implementation</a:t>
            </a:r>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We must develop a tracking system and update training</a:t>
            </a:r>
            <a:endParaRPr/>
          </a:p>
        </p:txBody>
      </p:sp>
      <p:sp>
        <p:nvSpPr>
          <p:cNvPr id="434" name="Google Shape;434;p30"/>
          <p:cNvSpPr txBox="1"/>
          <p:nvPr/>
        </p:nvSpPr>
        <p:spPr>
          <a:xfrm>
            <a:off x="481731" y="6719443"/>
            <a:ext cx="6111532" cy="2785597"/>
          </a:xfrm>
          <a:prstGeom prst="rect">
            <a:avLst/>
          </a:prstGeom>
          <a:noFill/>
          <a:ln>
            <a:noFill/>
          </a:ln>
        </p:spPr>
        <p:txBody>
          <a:bodyPr anchorCtr="0" anchor="t" bIns="0" lIns="0" spcFirstLastPara="1" rIns="0" wrap="square" tIns="0">
            <a:spAutoFit/>
          </a:bodyPr>
          <a:lstStyle/>
          <a:p>
            <a:pPr indent="0" lvl="0" marL="0" marR="0" rtl="0" algn="ctr">
              <a:lnSpc>
                <a:spcPct val="1531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20"/>
              </a:lnSpc>
              <a:spcBef>
                <a:spcPts val="0"/>
              </a:spcBef>
              <a:spcAft>
                <a:spcPts val="0"/>
              </a:spcAft>
              <a:buNone/>
            </a:pPr>
            <a:r>
              <a:rPr b="1" i="0" lang="en-US" sz="1969" u="none" cap="none" strike="noStrike">
                <a:solidFill>
                  <a:srgbClr val="000000"/>
                </a:solidFill>
                <a:latin typeface="Arial"/>
                <a:ea typeface="Arial"/>
                <a:cs typeface="Arial"/>
                <a:sym typeface="Arial"/>
              </a:rPr>
              <a:t>13 years or older</a:t>
            </a:r>
            <a:endParaRPr/>
          </a:p>
          <a:p>
            <a:pPr indent="0" lvl="0" marL="0" marR="0" rtl="0" algn="ctr">
              <a:lnSpc>
                <a:spcPct val="140020"/>
              </a:lnSpc>
              <a:spcBef>
                <a:spcPts val="0"/>
              </a:spcBef>
              <a:spcAft>
                <a:spcPts val="0"/>
              </a:spcAft>
              <a:buNone/>
            </a:pPr>
            <a:r>
              <a:rPr b="1" i="0" lang="en-US" sz="1969" u="none" cap="none" strike="noStrike">
                <a:solidFill>
                  <a:srgbClr val="000000"/>
                </a:solidFill>
                <a:latin typeface="Arial"/>
                <a:ea typeface="Arial"/>
                <a:cs typeface="Arial"/>
                <a:sym typeface="Arial"/>
              </a:rPr>
              <a:t>participate in pre-interview with the group they want to attend</a:t>
            </a:r>
            <a:endParaRPr/>
          </a:p>
          <a:p>
            <a:pPr indent="0" lvl="0" marL="0" marR="0" rtl="0" algn="ctr">
              <a:lnSpc>
                <a:spcPct val="140020"/>
              </a:lnSpc>
              <a:spcBef>
                <a:spcPts val="0"/>
              </a:spcBef>
              <a:spcAft>
                <a:spcPts val="0"/>
              </a:spcAft>
              <a:buNone/>
            </a:pPr>
            <a:r>
              <a:rPr b="1" i="0" lang="en-US" sz="1969" u="none" cap="none" strike="noStrike">
                <a:solidFill>
                  <a:srgbClr val="000000"/>
                </a:solidFill>
                <a:latin typeface="Arial"/>
                <a:ea typeface="Arial"/>
                <a:cs typeface="Arial"/>
                <a:sym typeface="Arial"/>
              </a:rPr>
              <a:t>show proof of age</a:t>
            </a:r>
            <a:endParaRPr/>
          </a:p>
          <a:p>
            <a:pPr indent="0" lvl="0" marL="0" marR="0" rtl="0" algn="ctr">
              <a:lnSpc>
                <a:spcPct val="140020"/>
              </a:lnSpc>
              <a:spcBef>
                <a:spcPts val="0"/>
              </a:spcBef>
              <a:spcAft>
                <a:spcPts val="0"/>
              </a:spcAft>
              <a:buNone/>
            </a:pPr>
            <a:r>
              <a:rPr b="1" i="0" lang="en-US" sz="1969" u="none" cap="none" strike="noStrike">
                <a:solidFill>
                  <a:srgbClr val="000000"/>
                </a:solidFill>
                <a:latin typeface="Arial"/>
                <a:ea typeface="Arial"/>
                <a:cs typeface="Arial"/>
                <a:sym typeface="Arial"/>
              </a:rPr>
              <a:t>verified photo ID</a:t>
            </a:r>
            <a:endParaRPr/>
          </a:p>
          <a:p>
            <a:pPr indent="0" lvl="0" marL="0" marR="0" rtl="0" algn="ctr">
              <a:lnSpc>
                <a:spcPct val="140020"/>
              </a:lnSpc>
              <a:spcBef>
                <a:spcPts val="0"/>
              </a:spcBef>
              <a:spcAft>
                <a:spcPts val="0"/>
              </a:spcAft>
              <a:buNone/>
            </a:pPr>
            <a:r>
              <a:rPr b="1" i="0" lang="en-US" sz="1969" u="none" cap="none" strike="noStrike">
                <a:solidFill>
                  <a:srgbClr val="000000"/>
                </a:solidFill>
                <a:latin typeface="Arial"/>
                <a:ea typeface="Arial"/>
                <a:cs typeface="Arial"/>
                <a:sym typeface="Arial"/>
              </a:rPr>
              <a:t>Alateens participating in a hybrid meeting MUST reside in your Area</a:t>
            </a:r>
            <a:endParaRPr/>
          </a:p>
        </p:txBody>
      </p:sp>
      <p:sp>
        <p:nvSpPr>
          <p:cNvPr id="435" name="Google Shape;435;p30"/>
          <p:cNvSpPr txBox="1"/>
          <p:nvPr/>
        </p:nvSpPr>
        <p:spPr>
          <a:xfrm>
            <a:off x="663025" y="5934807"/>
            <a:ext cx="6111532" cy="860613"/>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US" sz="2492" u="none" cap="none" strike="noStrike">
                <a:solidFill>
                  <a:srgbClr val="FF3131"/>
                </a:solidFill>
                <a:latin typeface="Arial"/>
                <a:ea typeface="Arial"/>
                <a:cs typeface="Arial"/>
                <a:sym typeface="Arial"/>
              </a:rPr>
              <a:t>Alateen Participation Minimums </a:t>
            </a:r>
            <a:endParaRPr/>
          </a:p>
          <a:p>
            <a:pPr indent="0" lvl="0" marL="0" marR="0" rtl="0" algn="ctr">
              <a:lnSpc>
                <a:spcPct val="140008"/>
              </a:lnSpc>
              <a:spcBef>
                <a:spcPts val="0"/>
              </a:spcBef>
              <a:spcAft>
                <a:spcPts val="0"/>
              </a:spcAft>
              <a:buNone/>
            </a:pPr>
            <a:r>
              <a:rPr b="1" i="0" lang="en-US" sz="2492" u="none" cap="none" strike="noStrike">
                <a:solidFill>
                  <a:srgbClr val="FF3131"/>
                </a:solidFill>
                <a:latin typeface="Arial"/>
                <a:ea typeface="Arial"/>
                <a:cs typeface="Arial"/>
                <a:sym typeface="Arial"/>
              </a:rPr>
              <a:t>in person meetings </a:t>
            </a:r>
            <a:endParaRPr/>
          </a:p>
        </p:txBody>
      </p:sp>
      <p:sp>
        <p:nvSpPr>
          <p:cNvPr id="436" name="Google Shape;436;p30"/>
          <p:cNvSpPr txBox="1"/>
          <p:nvPr/>
        </p:nvSpPr>
        <p:spPr>
          <a:xfrm>
            <a:off x="8694325" y="5934800"/>
            <a:ext cx="5738400" cy="929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515" u="none" cap="none" strike="noStrike">
                <a:solidFill>
                  <a:srgbClr val="FF3131"/>
                </a:solidFill>
                <a:latin typeface="Arial"/>
                <a:ea typeface="Arial"/>
                <a:cs typeface="Arial"/>
                <a:sym typeface="Arial"/>
              </a:rPr>
              <a:t>Electronic Alateen Group Minimums </a:t>
            </a:r>
            <a:endParaRPr/>
          </a:p>
          <a:p>
            <a:pPr indent="0" lvl="0" marL="0" marR="0" rtl="0" algn="ctr">
              <a:lnSpc>
                <a:spcPct val="140000"/>
              </a:lnSpc>
              <a:spcBef>
                <a:spcPts val="0"/>
              </a:spcBef>
              <a:spcAft>
                <a:spcPts val="0"/>
              </a:spcAft>
              <a:buNone/>
            </a:pPr>
            <a:r>
              <a:t/>
            </a:r>
            <a:endParaRPr b="1" i="0" sz="2515" u="none" cap="none" strike="noStrike">
              <a:solidFill>
                <a:srgbClr val="FF3131"/>
              </a:solidFill>
              <a:latin typeface="Arial"/>
              <a:ea typeface="Arial"/>
              <a:cs typeface="Arial"/>
              <a:sym typeface="Arial"/>
            </a:endParaRPr>
          </a:p>
        </p:txBody>
      </p:sp>
      <p:sp>
        <p:nvSpPr>
          <p:cNvPr id="437" name="Google Shape;437;p30"/>
          <p:cNvSpPr txBox="1"/>
          <p:nvPr/>
        </p:nvSpPr>
        <p:spPr>
          <a:xfrm>
            <a:off x="6844658" y="6719443"/>
            <a:ext cx="11231400" cy="2475600"/>
          </a:xfrm>
          <a:prstGeom prst="rect">
            <a:avLst/>
          </a:prstGeom>
          <a:noFill/>
          <a:ln>
            <a:noFill/>
          </a:ln>
        </p:spPr>
        <p:txBody>
          <a:bodyPr anchorCtr="0" anchor="t" bIns="0" lIns="0" spcFirstLastPara="1" rIns="0" wrap="square" tIns="0">
            <a:spAutoFit/>
          </a:bodyPr>
          <a:lstStyle/>
          <a:p>
            <a:pPr indent="0" lvl="0" marL="0" marR="0" rtl="0" algn="ctr">
              <a:lnSpc>
                <a:spcPct val="140097"/>
              </a:lnSpc>
              <a:spcBef>
                <a:spcPts val="0"/>
              </a:spcBef>
              <a:spcAft>
                <a:spcPts val="0"/>
              </a:spcAft>
              <a:buNone/>
            </a:pPr>
            <a:r>
              <a:rPr b="1" i="0" lang="en-US" sz="2045" u="none" cap="none" strike="noStrike">
                <a:solidFill>
                  <a:srgbClr val="000000"/>
                </a:solidFill>
                <a:latin typeface="Arial"/>
                <a:ea typeface="Arial"/>
                <a:cs typeface="Arial"/>
                <a:sym typeface="Arial"/>
              </a:rPr>
              <a:t>Same as US, in addition:</a:t>
            </a:r>
            <a:endParaRPr/>
          </a:p>
          <a:p>
            <a:pPr indent="0" lvl="0" marL="0" marR="0" rtl="0" algn="ctr">
              <a:lnSpc>
                <a:spcPct val="140097"/>
              </a:lnSpc>
              <a:spcBef>
                <a:spcPts val="0"/>
              </a:spcBef>
              <a:spcAft>
                <a:spcPts val="0"/>
              </a:spcAft>
              <a:buNone/>
            </a:pPr>
            <a:r>
              <a:rPr b="1" i="0" lang="en-US" sz="2045" u="none" cap="none" strike="noStrike">
                <a:solidFill>
                  <a:srgbClr val="000000"/>
                </a:solidFill>
                <a:latin typeface="Arial"/>
                <a:ea typeface="Arial"/>
                <a:cs typeface="Arial"/>
                <a:sym typeface="Arial"/>
              </a:rPr>
              <a:t>meetings cannot be recorded, two group sponsors must be present</a:t>
            </a:r>
            <a:endParaRPr/>
          </a:p>
          <a:p>
            <a:pPr indent="0" lvl="0" marL="0" marR="0" rtl="0" algn="ctr">
              <a:lnSpc>
                <a:spcPct val="140097"/>
              </a:lnSpc>
              <a:spcBef>
                <a:spcPts val="0"/>
              </a:spcBef>
              <a:spcAft>
                <a:spcPts val="0"/>
              </a:spcAft>
              <a:buNone/>
            </a:pPr>
            <a:r>
              <a:rPr b="1" i="0" lang="en-US" sz="2045" u="none" cap="none" strike="noStrike">
                <a:solidFill>
                  <a:srgbClr val="000000"/>
                </a:solidFill>
                <a:latin typeface="Arial"/>
                <a:ea typeface="Arial"/>
                <a:cs typeface="Arial"/>
                <a:sym typeface="Arial"/>
              </a:rPr>
              <a:t>AMIAS-E need to maintain a list of Alateens interviewed and  </a:t>
            </a:r>
            <a:r>
              <a:rPr b="1" lang="en-US" sz="2045"/>
              <a:t>admitted</a:t>
            </a:r>
            <a:r>
              <a:rPr b="1" i="0" lang="en-US" sz="2045" u="none" cap="none" strike="noStrike">
                <a:solidFill>
                  <a:srgbClr val="000000"/>
                </a:solidFill>
                <a:latin typeface="Arial"/>
                <a:ea typeface="Arial"/>
                <a:cs typeface="Arial"/>
                <a:sym typeface="Arial"/>
              </a:rPr>
              <a:t> to that group</a:t>
            </a:r>
            <a:endParaRPr/>
          </a:p>
          <a:p>
            <a:pPr indent="0" lvl="0" marL="0" marR="0" rtl="0" algn="ctr">
              <a:lnSpc>
                <a:spcPct val="140097"/>
              </a:lnSpc>
              <a:spcBef>
                <a:spcPts val="0"/>
              </a:spcBef>
              <a:spcAft>
                <a:spcPts val="0"/>
              </a:spcAft>
              <a:buNone/>
            </a:pPr>
            <a:r>
              <a:rPr b="1" i="0" lang="en-US" sz="2045" u="none" cap="none" strike="noStrike">
                <a:solidFill>
                  <a:srgbClr val="000000"/>
                </a:solidFill>
                <a:latin typeface="Arial"/>
                <a:ea typeface="Arial"/>
                <a:cs typeface="Arial"/>
                <a:sym typeface="Arial"/>
              </a:rPr>
              <a:t>only group name, meeting day, time and group email can be displayed to public</a:t>
            </a:r>
            <a:endParaRPr/>
          </a:p>
          <a:p>
            <a:pPr indent="0" lvl="0" marL="0" marR="0" rtl="0" algn="ctr">
              <a:lnSpc>
                <a:spcPct val="140020"/>
              </a:lnSpc>
              <a:spcBef>
                <a:spcPts val="0"/>
              </a:spcBef>
              <a:spcAft>
                <a:spcPts val="0"/>
              </a:spcAft>
              <a:buNone/>
            </a:pPr>
            <a:r>
              <a:rPr b="1" i="0" lang="en-US" sz="1924" u="none" cap="none" strike="noStrike">
                <a:solidFill>
                  <a:srgbClr val="000000"/>
                </a:solidFill>
                <a:latin typeface="Arial"/>
                <a:ea typeface="Arial"/>
                <a:cs typeface="Arial"/>
                <a:sym typeface="Arial"/>
              </a:rPr>
              <a:t>If any Alateen wants to join an international E-meeting they must meet the hosting country’s requirements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1E2F4"/>
        </a:solidFill>
      </p:bgPr>
    </p:bg>
    <p:spTree>
      <p:nvGrpSpPr>
        <p:cNvPr id="441" name="Shape 441"/>
        <p:cNvGrpSpPr/>
        <p:nvPr/>
      </p:nvGrpSpPr>
      <p:grpSpPr>
        <a:xfrm>
          <a:off x="0" y="0"/>
          <a:ext cx="0" cy="0"/>
          <a:chOff x="0" y="0"/>
          <a:chExt cx="0" cy="0"/>
        </a:xfrm>
      </p:grpSpPr>
      <p:sp>
        <p:nvSpPr>
          <p:cNvPr id="442" name="Google Shape;442;p31"/>
          <p:cNvSpPr/>
          <p:nvPr/>
        </p:nvSpPr>
        <p:spPr>
          <a:xfrm>
            <a:off x="7568524" y="298369"/>
            <a:ext cx="8075127" cy="9690261"/>
          </a:xfrm>
          <a:custGeom>
            <a:rect b="b" l="l" r="r" t="t"/>
            <a:pathLst>
              <a:path extrusionOk="0" h="9690261" w="8075127">
                <a:moveTo>
                  <a:pt x="0" y="0"/>
                </a:moveTo>
                <a:lnTo>
                  <a:pt x="8075127" y="0"/>
                </a:lnTo>
                <a:lnTo>
                  <a:pt x="8075127" y="9690262"/>
                </a:lnTo>
                <a:lnTo>
                  <a:pt x="0" y="9690262"/>
                </a:lnTo>
                <a:lnTo>
                  <a:pt x="0" y="0"/>
                </a:lnTo>
                <a:close/>
              </a:path>
            </a:pathLst>
          </a:custGeom>
          <a:blipFill rotWithShape="1">
            <a:blip r:embed="rId3">
              <a:alphaModFix/>
            </a:blip>
            <a:stretch>
              <a:fillRect b="-6709" l="-63432" r="-56933" t="-15638"/>
            </a:stretch>
          </a:blipFill>
          <a:ln>
            <a:noFill/>
          </a:ln>
        </p:spPr>
      </p:sp>
      <p:sp>
        <p:nvSpPr>
          <p:cNvPr id="443" name="Google Shape;443;p31"/>
          <p:cNvSpPr/>
          <p:nvPr/>
        </p:nvSpPr>
        <p:spPr>
          <a:xfrm>
            <a:off x="664319" y="1846508"/>
            <a:ext cx="5966021" cy="4114800"/>
          </a:xfrm>
          <a:custGeom>
            <a:rect b="b" l="l" r="r" t="t"/>
            <a:pathLst>
              <a:path extrusionOk="0" h="4114800" w="5966021">
                <a:moveTo>
                  <a:pt x="0" y="0"/>
                </a:moveTo>
                <a:lnTo>
                  <a:pt x="5966022" y="0"/>
                </a:lnTo>
                <a:lnTo>
                  <a:pt x="5966022" y="4114800"/>
                </a:lnTo>
                <a:lnTo>
                  <a:pt x="0" y="4114800"/>
                </a:lnTo>
                <a:lnTo>
                  <a:pt x="0" y="0"/>
                </a:lnTo>
                <a:close/>
              </a:path>
            </a:pathLst>
          </a:custGeom>
          <a:blipFill rotWithShape="1">
            <a:blip r:embed="rId4">
              <a:alphaModFix/>
            </a:blip>
            <a:stretch>
              <a:fillRect b="-6444" l="-54354" r="-47669" t="-88712"/>
            </a:stretch>
          </a:blipFill>
          <a:ln>
            <a:noFill/>
          </a:ln>
        </p:spPr>
      </p:sp>
      <p:sp>
        <p:nvSpPr>
          <p:cNvPr id="444" name="Google Shape;444;p31"/>
          <p:cNvSpPr/>
          <p:nvPr/>
        </p:nvSpPr>
        <p:spPr>
          <a:xfrm>
            <a:off x="846510" y="6313733"/>
            <a:ext cx="5601641" cy="3660215"/>
          </a:xfrm>
          <a:custGeom>
            <a:rect b="b" l="l" r="r" t="t"/>
            <a:pathLst>
              <a:path extrusionOk="0" h="3660215" w="5601641">
                <a:moveTo>
                  <a:pt x="0" y="0"/>
                </a:moveTo>
                <a:lnTo>
                  <a:pt x="5601640" y="0"/>
                </a:lnTo>
                <a:lnTo>
                  <a:pt x="5601640" y="3660215"/>
                </a:lnTo>
                <a:lnTo>
                  <a:pt x="0" y="3660215"/>
                </a:lnTo>
                <a:lnTo>
                  <a:pt x="0" y="0"/>
                </a:lnTo>
                <a:close/>
              </a:path>
            </a:pathLst>
          </a:custGeom>
          <a:blipFill rotWithShape="1">
            <a:blip r:embed="rId5">
              <a:alphaModFix/>
            </a:blip>
            <a:stretch>
              <a:fillRect b="-84692" l="-56346" r="-49839" t="-25541"/>
            </a:stretch>
          </a:blipFill>
          <a:ln>
            <a:noFill/>
          </a:ln>
        </p:spPr>
      </p:sp>
      <p:sp>
        <p:nvSpPr>
          <p:cNvPr id="445" name="Google Shape;445;p31"/>
          <p:cNvSpPr txBox="1"/>
          <p:nvPr/>
        </p:nvSpPr>
        <p:spPr>
          <a:xfrm>
            <a:off x="1513138" y="971550"/>
            <a:ext cx="3115047"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Annual Report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1E2F4"/>
        </a:solidFill>
      </p:bgPr>
    </p:bg>
    <p:spTree>
      <p:nvGrpSpPr>
        <p:cNvPr id="449" name="Shape 449"/>
        <p:cNvGrpSpPr/>
        <p:nvPr/>
      </p:nvGrpSpPr>
      <p:grpSpPr>
        <a:xfrm>
          <a:off x="0" y="0"/>
          <a:ext cx="0" cy="0"/>
          <a:chOff x="0" y="0"/>
          <a:chExt cx="0" cy="0"/>
        </a:xfrm>
      </p:grpSpPr>
      <p:sp>
        <p:nvSpPr>
          <p:cNvPr id="450" name="Google Shape;450;p32"/>
          <p:cNvSpPr/>
          <p:nvPr/>
        </p:nvSpPr>
        <p:spPr>
          <a:xfrm>
            <a:off x="601767" y="1028700"/>
            <a:ext cx="7065968" cy="7449295"/>
          </a:xfrm>
          <a:custGeom>
            <a:rect b="b" l="l" r="r" t="t"/>
            <a:pathLst>
              <a:path extrusionOk="0" h="7449295" w="7065968">
                <a:moveTo>
                  <a:pt x="0" y="0"/>
                </a:moveTo>
                <a:lnTo>
                  <a:pt x="7065968" y="0"/>
                </a:lnTo>
                <a:lnTo>
                  <a:pt x="7065968" y="7449295"/>
                </a:lnTo>
                <a:lnTo>
                  <a:pt x="0" y="7449295"/>
                </a:lnTo>
                <a:lnTo>
                  <a:pt x="0" y="0"/>
                </a:lnTo>
                <a:close/>
              </a:path>
            </a:pathLst>
          </a:custGeom>
          <a:blipFill rotWithShape="1">
            <a:blip r:embed="rId3">
              <a:alphaModFix/>
            </a:blip>
            <a:stretch>
              <a:fillRect b="-5944" l="-57655" r="-46160" t="-22861"/>
            </a:stretch>
          </a:blipFill>
          <a:ln>
            <a:noFill/>
          </a:ln>
        </p:spPr>
      </p:sp>
      <p:sp>
        <p:nvSpPr>
          <p:cNvPr id="451" name="Google Shape;451;p32"/>
          <p:cNvSpPr/>
          <p:nvPr/>
        </p:nvSpPr>
        <p:spPr>
          <a:xfrm>
            <a:off x="8774934" y="1807841"/>
            <a:ext cx="8743570" cy="5891013"/>
          </a:xfrm>
          <a:custGeom>
            <a:rect b="b" l="l" r="r" t="t"/>
            <a:pathLst>
              <a:path extrusionOk="0" h="5891013" w="8743570">
                <a:moveTo>
                  <a:pt x="0" y="0"/>
                </a:moveTo>
                <a:lnTo>
                  <a:pt x="8743569" y="0"/>
                </a:lnTo>
                <a:lnTo>
                  <a:pt x="8743569" y="5891013"/>
                </a:lnTo>
                <a:lnTo>
                  <a:pt x="0" y="5891013"/>
                </a:lnTo>
                <a:lnTo>
                  <a:pt x="0" y="0"/>
                </a:lnTo>
                <a:close/>
              </a:path>
            </a:pathLst>
          </a:custGeom>
          <a:blipFill rotWithShape="1">
            <a:blip r:embed="rId4">
              <a:alphaModFix/>
            </a:blip>
            <a:stretch>
              <a:fillRect b="-84779" l="-64337" r="-64337" t="-41341"/>
            </a:stretch>
          </a:blipFill>
          <a:ln>
            <a:noFill/>
          </a:ln>
        </p:spPr>
      </p:sp>
      <p:sp>
        <p:nvSpPr>
          <p:cNvPr id="452" name="Google Shape;452;p32"/>
          <p:cNvSpPr txBox="1"/>
          <p:nvPr/>
        </p:nvSpPr>
        <p:spPr>
          <a:xfrm>
            <a:off x="228200" y="238103"/>
            <a:ext cx="5274347"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Annual Report cont: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33"/>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9220" r="-9219" t="0"/>
            </a:stretch>
          </a:blipFill>
          <a:ln>
            <a:noFill/>
          </a:ln>
        </p:spPr>
      </p:sp>
      <p:sp>
        <p:nvSpPr>
          <p:cNvPr id="458" name="Google Shape;458;p33"/>
          <p:cNvSpPr/>
          <p:nvPr/>
        </p:nvSpPr>
        <p:spPr>
          <a:xfrm>
            <a:off x="1028700" y="1288019"/>
            <a:ext cx="5783222" cy="7710963"/>
          </a:xfrm>
          <a:custGeom>
            <a:rect b="b" l="l" r="r" t="t"/>
            <a:pathLst>
              <a:path extrusionOk="0" h="7710963" w="5783222">
                <a:moveTo>
                  <a:pt x="0" y="0"/>
                </a:moveTo>
                <a:lnTo>
                  <a:pt x="5783222" y="0"/>
                </a:lnTo>
                <a:lnTo>
                  <a:pt x="5783222" y="7710962"/>
                </a:lnTo>
                <a:lnTo>
                  <a:pt x="0" y="7710962"/>
                </a:lnTo>
                <a:lnTo>
                  <a:pt x="0" y="0"/>
                </a:lnTo>
                <a:close/>
              </a:path>
            </a:pathLst>
          </a:custGeom>
          <a:blipFill rotWithShape="1">
            <a:blip r:embed="rId4">
              <a:alphaModFix/>
            </a:blip>
            <a:stretch>
              <a:fillRect b="0" l="0" r="0" t="0"/>
            </a:stretch>
          </a:blipFill>
          <a:ln>
            <a:noFill/>
          </a:ln>
        </p:spPr>
      </p:sp>
      <p:sp>
        <p:nvSpPr>
          <p:cNvPr id="459" name="Google Shape;459;p33"/>
          <p:cNvSpPr/>
          <p:nvPr/>
        </p:nvSpPr>
        <p:spPr>
          <a:xfrm>
            <a:off x="9144000" y="6402035"/>
            <a:ext cx="3208965" cy="3449715"/>
          </a:xfrm>
          <a:custGeom>
            <a:rect b="b" l="l" r="r" t="t"/>
            <a:pathLst>
              <a:path extrusionOk="0" h="3449715" w="3208965">
                <a:moveTo>
                  <a:pt x="0" y="0"/>
                </a:moveTo>
                <a:lnTo>
                  <a:pt x="3208965" y="0"/>
                </a:lnTo>
                <a:lnTo>
                  <a:pt x="3208965" y="3449715"/>
                </a:lnTo>
                <a:lnTo>
                  <a:pt x="0" y="3449715"/>
                </a:lnTo>
                <a:lnTo>
                  <a:pt x="0" y="0"/>
                </a:lnTo>
                <a:close/>
              </a:path>
            </a:pathLst>
          </a:custGeom>
          <a:blipFill rotWithShape="1">
            <a:blip r:embed="rId5">
              <a:alphaModFix/>
            </a:blip>
            <a:stretch>
              <a:fillRect b="0" l="0" r="0" t="0"/>
            </a:stretch>
          </a:blipFill>
          <a:ln>
            <a:noFill/>
          </a:ln>
        </p:spPr>
      </p:sp>
      <p:sp>
        <p:nvSpPr>
          <p:cNvPr id="460" name="Google Shape;460;p33"/>
          <p:cNvSpPr txBox="1"/>
          <p:nvPr/>
        </p:nvSpPr>
        <p:spPr>
          <a:xfrm>
            <a:off x="4661935" y="9335"/>
            <a:ext cx="7029822" cy="1019365"/>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i="0" lang="en-US" sz="5992" u="none" cap="none" strike="noStrike">
                <a:solidFill>
                  <a:srgbClr val="95954F"/>
                </a:solidFill>
                <a:latin typeface="Arial"/>
                <a:ea typeface="Arial"/>
                <a:cs typeface="Arial"/>
                <a:sym typeface="Arial"/>
              </a:rPr>
              <a:t>Stepping Stones</a:t>
            </a:r>
            <a:endParaRPr/>
          </a:p>
        </p:txBody>
      </p:sp>
      <p:sp>
        <p:nvSpPr>
          <p:cNvPr id="461" name="Google Shape;461;p33"/>
          <p:cNvSpPr txBox="1"/>
          <p:nvPr/>
        </p:nvSpPr>
        <p:spPr>
          <a:xfrm>
            <a:off x="9144000" y="1313466"/>
            <a:ext cx="6994636" cy="1607373"/>
          </a:xfrm>
          <a:prstGeom prst="rect">
            <a:avLst/>
          </a:prstGeom>
          <a:noFill/>
          <a:ln>
            <a:noFill/>
          </a:ln>
        </p:spPr>
        <p:txBody>
          <a:bodyPr anchorCtr="0" anchor="t" bIns="0" lIns="0" spcFirstLastPara="1" rIns="0" wrap="square" tIns="0">
            <a:spAutoFit/>
          </a:bodyPr>
          <a:lstStyle/>
          <a:p>
            <a:pPr indent="0" lvl="0" marL="0" marR="0" rtl="0" algn="ctr">
              <a:lnSpc>
                <a:spcPct val="240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Designated a National Historic Monument in 2012</a:t>
            </a:r>
            <a:endParaRPr/>
          </a:p>
        </p:txBody>
      </p:sp>
      <p:sp>
        <p:nvSpPr>
          <p:cNvPr id="462" name="Google Shape;462;p33"/>
          <p:cNvSpPr txBox="1"/>
          <p:nvPr/>
        </p:nvSpPr>
        <p:spPr>
          <a:xfrm>
            <a:off x="9144000" y="3425413"/>
            <a:ext cx="7361858"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8.17 acres of gardens and grounds</a:t>
            </a:r>
            <a:endParaRPr/>
          </a:p>
        </p:txBody>
      </p:sp>
      <p:sp>
        <p:nvSpPr>
          <p:cNvPr id="463" name="Google Shape;463;p33"/>
          <p:cNvSpPr txBox="1"/>
          <p:nvPr/>
        </p:nvSpPr>
        <p:spPr>
          <a:xfrm>
            <a:off x="9163056" y="4451762"/>
            <a:ext cx="5057403" cy="160737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100,000 archival items</a:t>
            </a:r>
            <a:endParaRPr/>
          </a:p>
          <a:p>
            <a:pPr indent="0" lvl="0" marL="0" marR="0" rtl="0" algn="ctr">
              <a:lnSpc>
                <a:spcPct val="140006"/>
              </a:lnSpc>
              <a:spcBef>
                <a:spcPts val="0"/>
              </a:spcBef>
              <a:spcAft>
                <a:spcPts val="0"/>
              </a:spcAft>
              <a:buNone/>
            </a:pPr>
            <a:r>
              <a:t/>
            </a:r>
            <a:endParaRPr b="1" i="0" sz="3092" u="none" cap="none" strike="noStrike">
              <a:solidFill>
                <a:srgbClr val="000000"/>
              </a:solidFill>
              <a:latin typeface="Arial"/>
              <a:ea typeface="Arial"/>
              <a:cs typeface="Arial"/>
              <a:sym typeface="Arial"/>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10,00 original objects</a:t>
            </a:r>
            <a:endParaRPr/>
          </a:p>
        </p:txBody>
      </p:sp>
      <p:sp>
        <p:nvSpPr>
          <p:cNvPr id="464" name="Google Shape;464;p33"/>
          <p:cNvSpPr txBox="1"/>
          <p:nvPr/>
        </p:nvSpPr>
        <p:spPr>
          <a:xfrm>
            <a:off x="1721673" y="9201150"/>
            <a:ext cx="4397276"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95954F"/>
                </a:solidFill>
                <a:latin typeface="Arial"/>
                <a:ea typeface="Arial"/>
                <a:cs typeface="Arial"/>
                <a:sym typeface="Arial"/>
              </a:rPr>
              <a:t>steppingstones.org</a:t>
            </a:r>
            <a:endParaRPr/>
          </a:p>
        </p:txBody>
      </p:sp>
      <p:sp>
        <p:nvSpPr>
          <p:cNvPr id="465" name="Google Shape;465;p33"/>
          <p:cNvSpPr txBox="1"/>
          <p:nvPr/>
        </p:nvSpPr>
        <p:spPr>
          <a:xfrm>
            <a:off x="13274622" y="8951356"/>
            <a:ext cx="4419898" cy="422463"/>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US" sz="2492" u="none" cap="none" strike="noStrike">
                <a:solidFill>
                  <a:srgbClr val="000000"/>
                </a:solidFill>
                <a:latin typeface="Arial"/>
                <a:ea typeface="Arial"/>
                <a:cs typeface="Arial"/>
                <a:sym typeface="Arial"/>
              </a:rPr>
              <a:t>tours by reservation only</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0DBF8"/>
        </a:solidFill>
      </p:bgPr>
    </p:bg>
    <p:spTree>
      <p:nvGrpSpPr>
        <p:cNvPr id="469" name="Shape 469"/>
        <p:cNvGrpSpPr/>
        <p:nvPr/>
      </p:nvGrpSpPr>
      <p:grpSpPr>
        <a:xfrm>
          <a:off x="0" y="0"/>
          <a:ext cx="0" cy="0"/>
          <a:chOff x="0" y="0"/>
          <a:chExt cx="0" cy="0"/>
        </a:xfrm>
      </p:grpSpPr>
      <p:sp>
        <p:nvSpPr>
          <p:cNvPr id="470" name="Google Shape;470;p34"/>
          <p:cNvSpPr/>
          <p:nvPr/>
        </p:nvSpPr>
        <p:spPr>
          <a:xfrm>
            <a:off x="7101075" y="6039717"/>
            <a:ext cx="5844313" cy="3138883"/>
          </a:xfrm>
          <a:custGeom>
            <a:rect b="b" l="l" r="r" t="t"/>
            <a:pathLst>
              <a:path extrusionOk="0" h="3138883" w="5844313">
                <a:moveTo>
                  <a:pt x="0" y="0"/>
                </a:moveTo>
                <a:lnTo>
                  <a:pt x="5844312" y="0"/>
                </a:lnTo>
                <a:lnTo>
                  <a:pt x="5844312" y="3138883"/>
                </a:lnTo>
                <a:lnTo>
                  <a:pt x="0" y="3138883"/>
                </a:lnTo>
                <a:lnTo>
                  <a:pt x="0" y="0"/>
                </a:lnTo>
                <a:close/>
              </a:path>
            </a:pathLst>
          </a:custGeom>
          <a:blipFill rotWithShape="1">
            <a:blip r:embed="rId3">
              <a:alphaModFix/>
            </a:blip>
            <a:stretch>
              <a:fillRect b="-19861" l="0" r="0" t="-19863"/>
            </a:stretch>
          </a:blipFill>
          <a:ln>
            <a:noFill/>
          </a:ln>
        </p:spPr>
      </p:sp>
      <p:sp>
        <p:nvSpPr>
          <p:cNvPr id="471" name="Google Shape;471;p34"/>
          <p:cNvSpPr/>
          <p:nvPr/>
        </p:nvSpPr>
        <p:spPr>
          <a:xfrm>
            <a:off x="3736731" y="1802423"/>
            <a:ext cx="6025406" cy="3551901"/>
          </a:xfrm>
          <a:custGeom>
            <a:rect b="b" l="l" r="r" t="t"/>
            <a:pathLst>
              <a:path extrusionOk="0" h="3551901" w="6025406">
                <a:moveTo>
                  <a:pt x="0" y="0"/>
                </a:moveTo>
                <a:lnTo>
                  <a:pt x="6025406" y="0"/>
                </a:lnTo>
                <a:lnTo>
                  <a:pt x="6025406" y="3551901"/>
                </a:lnTo>
                <a:lnTo>
                  <a:pt x="0" y="3551901"/>
                </a:lnTo>
                <a:lnTo>
                  <a:pt x="0" y="0"/>
                </a:lnTo>
                <a:close/>
              </a:path>
            </a:pathLst>
          </a:custGeom>
          <a:blipFill rotWithShape="1">
            <a:blip r:embed="rId4">
              <a:alphaModFix/>
            </a:blip>
            <a:stretch>
              <a:fillRect b="0" l="0" r="0" t="-27228"/>
            </a:stretch>
          </a:blipFill>
          <a:ln>
            <a:noFill/>
          </a:ln>
        </p:spPr>
      </p:sp>
      <p:sp>
        <p:nvSpPr>
          <p:cNvPr id="472" name="Google Shape;472;p34"/>
          <p:cNvSpPr/>
          <p:nvPr/>
        </p:nvSpPr>
        <p:spPr>
          <a:xfrm>
            <a:off x="11487531" y="461596"/>
            <a:ext cx="6242538" cy="4681904"/>
          </a:xfrm>
          <a:custGeom>
            <a:rect b="b" l="l" r="r" t="t"/>
            <a:pathLst>
              <a:path extrusionOk="0" h="4681904" w="6242538">
                <a:moveTo>
                  <a:pt x="0" y="0"/>
                </a:moveTo>
                <a:lnTo>
                  <a:pt x="6242538" y="0"/>
                </a:lnTo>
                <a:lnTo>
                  <a:pt x="6242538" y="4681904"/>
                </a:lnTo>
                <a:lnTo>
                  <a:pt x="0" y="4681904"/>
                </a:lnTo>
                <a:lnTo>
                  <a:pt x="0" y="0"/>
                </a:lnTo>
                <a:close/>
              </a:path>
            </a:pathLst>
          </a:custGeom>
          <a:blipFill rotWithShape="1">
            <a:blip r:embed="rId5">
              <a:alphaModFix/>
            </a:blip>
            <a:stretch>
              <a:fillRect b="0" l="0" r="0" t="0"/>
            </a:stretch>
          </a:blipFill>
          <a:ln>
            <a:noFill/>
          </a:ln>
        </p:spPr>
      </p:sp>
      <p:sp>
        <p:nvSpPr>
          <p:cNvPr id="473" name="Google Shape;473;p34"/>
          <p:cNvSpPr/>
          <p:nvPr/>
        </p:nvSpPr>
        <p:spPr>
          <a:xfrm>
            <a:off x="13414480" y="5601318"/>
            <a:ext cx="3687670" cy="4015681"/>
          </a:xfrm>
          <a:custGeom>
            <a:rect b="b" l="l" r="r" t="t"/>
            <a:pathLst>
              <a:path extrusionOk="0" h="4015681" w="3687670">
                <a:moveTo>
                  <a:pt x="0" y="0"/>
                </a:moveTo>
                <a:lnTo>
                  <a:pt x="3687670" y="0"/>
                </a:lnTo>
                <a:lnTo>
                  <a:pt x="3687670" y="4015681"/>
                </a:lnTo>
                <a:lnTo>
                  <a:pt x="0" y="4015681"/>
                </a:lnTo>
                <a:lnTo>
                  <a:pt x="0" y="0"/>
                </a:lnTo>
                <a:close/>
              </a:path>
            </a:pathLst>
          </a:custGeom>
          <a:blipFill rotWithShape="1">
            <a:blip r:embed="rId6">
              <a:alphaModFix/>
            </a:blip>
            <a:stretch>
              <a:fillRect b="-22440" l="0" r="0" t="0"/>
            </a:stretch>
          </a:blipFill>
          <a:ln>
            <a:noFill/>
          </a:ln>
        </p:spPr>
      </p:sp>
      <p:sp>
        <p:nvSpPr>
          <p:cNvPr id="474" name="Google Shape;474;p34"/>
          <p:cNvSpPr/>
          <p:nvPr/>
        </p:nvSpPr>
        <p:spPr>
          <a:xfrm>
            <a:off x="-364974" y="6039724"/>
            <a:ext cx="5917376" cy="4438032"/>
          </a:xfrm>
          <a:custGeom>
            <a:rect b="b" l="l" r="r" t="t"/>
            <a:pathLst>
              <a:path extrusionOk="0" h="4438032" w="5917376">
                <a:moveTo>
                  <a:pt x="0" y="0"/>
                </a:moveTo>
                <a:lnTo>
                  <a:pt x="5917377" y="0"/>
                </a:lnTo>
                <a:lnTo>
                  <a:pt x="5917377" y="4438032"/>
                </a:lnTo>
                <a:lnTo>
                  <a:pt x="0" y="4438032"/>
                </a:lnTo>
                <a:lnTo>
                  <a:pt x="0" y="0"/>
                </a:lnTo>
                <a:close/>
              </a:path>
            </a:pathLst>
          </a:custGeom>
          <a:blipFill rotWithShape="1">
            <a:blip r:embed="rId7">
              <a:alphaModFix/>
            </a:blip>
            <a:stretch>
              <a:fillRect b="0" l="0" r="0" t="0"/>
            </a:stretch>
          </a:blipFill>
          <a:ln>
            <a:noFill/>
          </a:ln>
        </p:spPr>
      </p:sp>
      <p:sp>
        <p:nvSpPr>
          <p:cNvPr id="475" name="Google Shape;475;p34"/>
          <p:cNvSpPr txBox="1"/>
          <p:nvPr/>
        </p:nvSpPr>
        <p:spPr>
          <a:xfrm>
            <a:off x="178101" y="172260"/>
            <a:ext cx="4831259"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Stepping Stones cont:</a:t>
            </a:r>
            <a:endParaRPr/>
          </a:p>
        </p:txBody>
      </p:sp>
      <p:sp>
        <p:nvSpPr>
          <p:cNvPr id="476" name="Google Shape;476;p34"/>
          <p:cNvSpPr txBox="1"/>
          <p:nvPr/>
        </p:nvSpPr>
        <p:spPr>
          <a:xfrm>
            <a:off x="3604846" y="1061825"/>
            <a:ext cx="6025406"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Lois’s desk</a:t>
            </a:r>
            <a:endParaRPr/>
          </a:p>
        </p:txBody>
      </p:sp>
      <p:sp>
        <p:nvSpPr>
          <p:cNvPr id="477" name="Google Shape;477;p34"/>
          <p:cNvSpPr txBox="1"/>
          <p:nvPr/>
        </p:nvSpPr>
        <p:spPr>
          <a:xfrm>
            <a:off x="5643218" y="9340089"/>
            <a:ext cx="5844313"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Wits End</a:t>
            </a:r>
            <a:endParaRPr/>
          </a:p>
        </p:txBody>
      </p:sp>
      <p:sp>
        <p:nvSpPr>
          <p:cNvPr id="478" name="Google Shape;478;p34"/>
          <p:cNvSpPr txBox="1"/>
          <p:nvPr/>
        </p:nvSpPr>
        <p:spPr>
          <a:xfrm>
            <a:off x="229060" y="4079052"/>
            <a:ext cx="2907729"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Lois’s kitchen</a:t>
            </a:r>
            <a:endParaRPr/>
          </a:p>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 table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0DBF8"/>
        </a:solidFill>
      </p:bgPr>
    </p:bg>
    <p:spTree>
      <p:nvGrpSpPr>
        <p:cNvPr id="482" name="Shape 482"/>
        <p:cNvGrpSpPr/>
        <p:nvPr/>
      </p:nvGrpSpPr>
      <p:grpSpPr>
        <a:xfrm>
          <a:off x="0" y="0"/>
          <a:ext cx="0" cy="0"/>
          <a:chOff x="0" y="0"/>
          <a:chExt cx="0" cy="0"/>
        </a:xfrm>
      </p:grpSpPr>
      <p:sp>
        <p:nvSpPr>
          <p:cNvPr id="483" name="Google Shape;483;p35"/>
          <p:cNvSpPr/>
          <p:nvPr/>
        </p:nvSpPr>
        <p:spPr>
          <a:xfrm>
            <a:off x="7622809" y="1324133"/>
            <a:ext cx="10337068" cy="8663002"/>
          </a:xfrm>
          <a:custGeom>
            <a:rect b="b" l="l" r="r" t="t"/>
            <a:pathLst>
              <a:path extrusionOk="0" h="8663002" w="10337068">
                <a:moveTo>
                  <a:pt x="0" y="0"/>
                </a:moveTo>
                <a:lnTo>
                  <a:pt x="10337068" y="0"/>
                </a:lnTo>
                <a:lnTo>
                  <a:pt x="10337068" y="8663002"/>
                </a:lnTo>
                <a:lnTo>
                  <a:pt x="0" y="8663002"/>
                </a:lnTo>
                <a:lnTo>
                  <a:pt x="0" y="0"/>
                </a:lnTo>
                <a:close/>
              </a:path>
            </a:pathLst>
          </a:custGeom>
          <a:blipFill rotWithShape="1">
            <a:blip r:embed="rId3">
              <a:alphaModFix/>
            </a:blip>
            <a:stretch>
              <a:fillRect b="0" l="0" r="0" t="0"/>
            </a:stretch>
          </a:blipFill>
          <a:ln>
            <a:noFill/>
          </a:ln>
        </p:spPr>
      </p:sp>
      <p:sp>
        <p:nvSpPr>
          <p:cNvPr id="484" name="Google Shape;484;p35"/>
          <p:cNvSpPr txBox="1"/>
          <p:nvPr/>
        </p:nvSpPr>
        <p:spPr>
          <a:xfrm>
            <a:off x="213045" y="2335119"/>
            <a:ext cx="6283484" cy="2211893"/>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US" sz="2492" u="none" cap="none" strike="noStrike">
                <a:solidFill>
                  <a:srgbClr val="000000"/>
                </a:solidFill>
                <a:latin typeface="Arial"/>
                <a:ea typeface="Arial"/>
                <a:cs typeface="Arial"/>
                <a:sym typeface="Arial"/>
              </a:rPr>
              <a:t>1685 Al-Anons registered to date</a:t>
            </a:r>
            <a:endParaRPr/>
          </a:p>
          <a:p>
            <a:pPr indent="0" lvl="0" marL="0" marR="0" rtl="0" algn="ctr">
              <a:lnSpc>
                <a:spcPct val="140007"/>
              </a:lnSpc>
              <a:spcBef>
                <a:spcPts val="0"/>
              </a:spcBef>
              <a:spcAft>
                <a:spcPts val="0"/>
              </a:spcAft>
              <a:buNone/>
            </a:pPr>
            <a:r>
              <a:rPr b="1" i="0" lang="en-US" sz="2592" u="none" cap="none" strike="noStrike">
                <a:solidFill>
                  <a:srgbClr val="000000"/>
                </a:solidFill>
                <a:latin typeface="Arial"/>
                <a:ea typeface="Arial"/>
                <a:cs typeface="Arial"/>
                <a:sym typeface="Arial"/>
              </a:rPr>
              <a:t>45 French</a:t>
            </a:r>
            <a:endParaRPr/>
          </a:p>
          <a:p>
            <a:pPr indent="0" lvl="0" marL="0" marR="0" rtl="0" algn="ctr">
              <a:lnSpc>
                <a:spcPct val="140008"/>
              </a:lnSpc>
              <a:spcBef>
                <a:spcPts val="0"/>
              </a:spcBef>
              <a:spcAft>
                <a:spcPts val="0"/>
              </a:spcAft>
              <a:buNone/>
            </a:pPr>
            <a:r>
              <a:rPr b="1" i="0" lang="en-US" sz="2392" u="none" cap="none" strike="noStrike">
                <a:solidFill>
                  <a:srgbClr val="000000"/>
                </a:solidFill>
                <a:latin typeface="Arial"/>
                <a:ea typeface="Arial"/>
                <a:cs typeface="Arial"/>
                <a:sym typeface="Arial"/>
              </a:rPr>
              <a:t>116 Spanish</a:t>
            </a:r>
            <a:endParaRPr/>
          </a:p>
          <a:p>
            <a:pPr indent="0" lvl="0" marL="0" marR="0" rtl="0" algn="ctr">
              <a:lnSpc>
                <a:spcPct val="140007"/>
              </a:lnSpc>
              <a:spcBef>
                <a:spcPts val="0"/>
              </a:spcBef>
              <a:spcAft>
                <a:spcPts val="0"/>
              </a:spcAft>
              <a:buNone/>
            </a:pPr>
            <a:r>
              <a:rPr b="1" i="0" lang="en-US" sz="2592" u="none" cap="none" strike="noStrike">
                <a:solidFill>
                  <a:srgbClr val="000000"/>
                </a:solidFill>
                <a:latin typeface="Arial"/>
                <a:ea typeface="Arial"/>
                <a:cs typeface="Arial"/>
                <a:sym typeface="Arial"/>
              </a:rPr>
              <a:t>2 ASL </a:t>
            </a:r>
            <a:endParaRPr/>
          </a:p>
          <a:p>
            <a:pPr indent="0" lvl="0" marL="0" marR="0" rtl="0" algn="ctr">
              <a:lnSpc>
                <a:spcPct val="140007"/>
              </a:lnSpc>
              <a:spcBef>
                <a:spcPts val="0"/>
              </a:spcBef>
              <a:spcAft>
                <a:spcPts val="0"/>
              </a:spcAft>
              <a:buNone/>
            </a:pPr>
            <a:r>
              <a:rPr b="1" i="0" lang="en-US" sz="2592" u="none" cap="none" strike="noStrike">
                <a:solidFill>
                  <a:srgbClr val="000000"/>
                </a:solidFill>
                <a:latin typeface="Arial"/>
                <a:ea typeface="Arial"/>
                <a:cs typeface="Arial"/>
                <a:sym typeface="Arial"/>
              </a:rPr>
              <a:t>47 Alateen </a:t>
            </a:r>
            <a:endParaRPr/>
          </a:p>
        </p:txBody>
      </p:sp>
      <p:sp>
        <p:nvSpPr>
          <p:cNvPr id="485" name="Google Shape;485;p35"/>
          <p:cNvSpPr txBox="1"/>
          <p:nvPr/>
        </p:nvSpPr>
        <p:spPr>
          <a:xfrm>
            <a:off x="8992605" y="4854163"/>
            <a:ext cx="302791"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C</a:t>
            </a:r>
            <a:endParaRPr/>
          </a:p>
        </p:txBody>
      </p:sp>
      <p:sp>
        <p:nvSpPr>
          <p:cNvPr id="486" name="Google Shape;486;p35"/>
          <p:cNvSpPr txBox="1"/>
          <p:nvPr/>
        </p:nvSpPr>
        <p:spPr>
          <a:xfrm>
            <a:off x="108667" y="5318537"/>
            <a:ext cx="6492240"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No CASH, CC only at  events</a:t>
            </a:r>
            <a:endParaRPr/>
          </a:p>
        </p:txBody>
      </p:sp>
      <p:sp>
        <p:nvSpPr>
          <p:cNvPr id="487" name="Google Shape;487;p35"/>
          <p:cNvSpPr txBox="1"/>
          <p:nvPr/>
        </p:nvSpPr>
        <p:spPr>
          <a:xfrm>
            <a:off x="108667" y="6615402"/>
            <a:ext cx="6332934"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NO organized transportation</a:t>
            </a:r>
            <a:endParaRPr/>
          </a:p>
          <a:p>
            <a:pPr indent="0" lvl="0" marL="0" marR="0" rtl="0" algn="ctr">
              <a:lnSpc>
                <a:spcPct val="140006"/>
              </a:lnSpc>
              <a:spcBef>
                <a:spcPts val="0"/>
              </a:spcBef>
              <a:spcAft>
                <a:spcPts val="0"/>
              </a:spcAft>
              <a:buNone/>
            </a:pPr>
            <a:r>
              <a:t/>
            </a:r>
            <a:endParaRPr b="1" i="0" sz="3092" u="none" cap="none" strike="noStrike">
              <a:solidFill>
                <a:srgbClr val="000000"/>
              </a:solidFill>
              <a:latin typeface="Arial"/>
              <a:ea typeface="Arial"/>
              <a:cs typeface="Arial"/>
              <a:sym typeface="Arial"/>
            </a:endParaRPr>
          </a:p>
        </p:txBody>
      </p:sp>
      <p:sp>
        <p:nvSpPr>
          <p:cNvPr id="488" name="Google Shape;488;p35"/>
          <p:cNvSpPr txBox="1"/>
          <p:nvPr/>
        </p:nvSpPr>
        <p:spPr>
          <a:xfrm>
            <a:off x="1625221" y="7273897"/>
            <a:ext cx="3033043" cy="405953"/>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US" sz="2392" u="none" cap="none" strike="noStrike">
                <a:solidFill>
                  <a:srgbClr val="000000"/>
                </a:solidFill>
                <a:latin typeface="Arial"/>
                <a:ea typeface="Arial"/>
                <a:cs typeface="Arial"/>
                <a:sym typeface="Arial"/>
              </a:rPr>
              <a:t>get ready to walk!</a:t>
            </a:r>
            <a:endParaRPr/>
          </a:p>
        </p:txBody>
      </p:sp>
      <p:sp>
        <p:nvSpPr>
          <p:cNvPr id="489" name="Google Shape;489;p35"/>
          <p:cNvSpPr txBox="1"/>
          <p:nvPr/>
        </p:nvSpPr>
        <p:spPr>
          <a:xfrm>
            <a:off x="1328016" y="8964260"/>
            <a:ext cx="3894237"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80,000 expected</a:t>
            </a:r>
            <a:endParaRPr/>
          </a:p>
        </p:txBody>
      </p:sp>
      <p:sp>
        <p:nvSpPr>
          <p:cNvPr id="490" name="Google Shape;490;p35"/>
          <p:cNvSpPr txBox="1"/>
          <p:nvPr/>
        </p:nvSpPr>
        <p:spPr>
          <a:xfrm>
            <a:off x="1375641" y="726410"/>
            <a:ext cx="3798987" cy="1243521"/>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None/>
            </a:pPr>
            <a:r>
              <a:rPr b="1" i="0" lang="en-US" sz="7292" u="none" cap="none" strike="noStrike">
                <a:solidFill>
                  <a:srgbClr val="FF3131"/>
                </a:solidFill>
                <a:latin typeface="Arial"/>
                <a:ea typeface="Arial"/>
                <a:cs typeface="Arial"/>
                <a:sym typeface="Arial"/>
              </a:rPr>
              <a:t>EVENTS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0DBF8"/>
        </a:solidFill>
      </p:bgPr>
    </p:bg>
    <p:spTree>
      <p:nvGrpSpPr>
        <p:cNvPr id="494" name="Shape 494"/>
        <p:cNvGrpSpPr/>
        <p:nvPr/>
      </p:nvGrpSpPr>
      <p:grpSpPr>
        <a:xfrm>
          <a:off x="0" y="0"/>
          <a:ext cx="0" cy="0"/>
          <a:chOff x="0" y="0"/>
          <a:chExt cx="0" cy="0"/>
        </a:xfrm>
      </p:grpSpPr>
      <p:sp>
        <p:nvSpPr>
          <p:cNvPr id="495" name="Google Shape;495;p36"/>
          <p:cNvSpPr/>
          <p:nvPr/>
        </p:nvSpPr>
        <p:spPr>
          <a:xfrm>
            <a:off x="4144425" y="194250"/>
            <a:ext cx="3778147" cy="2775947"/>
          </a:xfrm>
          <a:custGeom>
            <a:rect b="b" l="l" r="r" t="t"/>
            <a:pathLst>
              <a:path extrusionOk="0" h="7710963" w="7061957">
                <a:moveTo>
                  <a:pt x="0" y="0"/>
                </a:moveTo>
                <a:lnTo>
                  <a:pt x="7061957" y="0"/>
                </a:lnTo>
                <a:lnTo>
                  <a:pt x="7061957" y="7710963"/>
                </a:lnTo>
                <a:lnTo>
                  <a:pt x="0" y="7710963"/>
                </a:lnTo>
                <a:lnTo>
                  <a:pt x="0" y="0"/>
                </a:lnTo>
                <a:close/>
              </a:path>
            </a:pathLst>
          </a:custGeom>
          <a:blipFill rotWithShape="1">
            <a:blip r:embed="rId3">
              <a:alphaModFix/>
            </a:blip>
            <a:stretch>
              <a:fillRect b="0" l="0" r="0" t="0"/>
            </a:stretch>
          </a:blipFill>
          <a:ln>
            <a:noFill/>
          </a:ln>
        </p:spPr>
      </p:sp>
      <p:sp>
        <p:nvSpPr>
          <p:cNvPr id="496" name="Google Shape;496;p36"/>
          <p:cNvSpPr/>
          <p:nvPr/>
        </p:nvSpPr>
        <p:spPr>
          <a:xfrm>
            <a:off x="9737481" y="1593606"/>
            <a:ext cx="7627178" cy="7627178"/>
          </a:xfrm>
          <a:custGeom>
            <a:rect b="b" l="l" r="r" t="t"/>
            <a:pathLst>
              <a:path extrusionOk="0" h="7627178" w="7627178">
                <a:moveTo>
                  <a:pt x="0" y="0"/>
                </a:moveTo>
                <a:lnTo>
                  <a:pt x="7627177" y="0"/>
                </a:lnTo>
                <a:lnTo>
                  <a:pt x="7627177" y="7627177"/>
                </a:lnTo>
                <a:lnTo>
                  <a:pt x="0" y="7627177"/>
                </a:lnTo>
                <a:lnTo>
                  <a:pt x="0" y="0"/>
                </a:lnTo>
                <a:close/>
              </a:path>
            </a:pathLst>
          </a:custGeom>
          <a:blipFill rotWithShape="1">
            <a:blip r:embed="rId4">
              <a:alphaModFix/>
            </a:blip>
            <a:stretch>
              <a:fillRect b="0" l="0" r="0" t="0"/>
            </a:stretch>
          </a:blipFill>
          <a:ln>
            <a:noFill/>
          </a:ln>
        </p:spPr>
      </p:sp>
      <p:sp>
        <p:nvSpPr>
          <p:cNvPr id="497" name="Google Shape;497;p36"/>
          <p:cNvSpPr txBox="1"/>
          <p:nvPr/>
        </p:nvSpPr>
        <p:spPr>
          <a:xfrm>
            <a:off x="351143" y="194240"/>
            <a:ext cx="2814638"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FF3131"/>
                </a:solidFill>
                <a:latin typeface="Arial"/>
                <a:ea typeface="Arial"/>
                <a:cs typeface="Arial"/>
                <a:sym typeface="Arial"/>
              </a:rPr>
              <a:t>EVENTS cont:</a:t>
            </a:r>
            <a:endParaRPr/>
          </a:p>
        </p:txBody>
      </p:sp>
      <p:sp>
        <p:nvSpPr>
          <p:cNvPr id="498" name="Google Shape;498;p36"/>
          <p:cNvSpPr txBox="1"/>
          <p:nvPr/>
        </p:nvSpPr>
        <p:spPr>
          <a:xfrm>
            <a:off x="9407769" y="739363"/>
            <a:ext cx="7627178"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Omaha, Nebraska October 2025</a:t>
            </a:r>
            <a:endParaRPr/>
          </a:p>
        </p:txBody>
      </p:sp>
      <p:pic>
        <p:nvPicPr>
          <p:cNvPr id="499" name="Google Shape;499;p36"/>
          <p:cNvPicPr preferRelativeResize="0"/>
          <p:nvPr/>
        </p:nvPicPr>
        <p:blipFill>
          <a:blip r:embed="rId5">
            <a:alphaModFix/>
          </a:blip>
          <a:stretch>
            <a:fillRect/>
          </a:stretch>
        </p:blipFill>
        <p:spPr>
          <a:xfrm>
            <a:off x="1059350" y="2970196"/>
            <a:ext cx="5419923" cy="701200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0DBF8"/>
        </a:solidFill>
      </p:bgPr>
    </p:bg>
    <p:spTree>
      <p:nvGrpSpPr>
        <p:cNvPr id="503" name="Shape 503"/>
        <p:cNvGrpSpPr/>
        <p:nvPr/>
      </p:nvGrpSpPr>
      <p:grpSpPr>
        <a:xfrm>
          <a:off x="0" y="0"/>
          <a:ext cx="0" cy="0"/>
          <a:chOff x="0" y="0"/>
          <a:chExt cx="0" cy="0"/>
        </a:xfrm>
      </p:grpSpPr>
      <p:sp>
        <p:nvSpPr>
          <p:cNvPr id="504" name="Google Shape;504;p37"/>
          <p:cNvSpPr txBox="1"/>
          <p:nvPr/>
        </p:nvSpPr>
        <p:spPr>
          <a:xfrm>
            <a:off x="3628913" y="3946358"/>
            <a:ext cx="10458673" cy="150069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292" u="none" cap="none" strike="noStrike">
                <a:solidFill>
                  <a:srgbClr val="000000"/>
                </a:solidFill>
                <a:latin typeface="Arial"/>
                <a:ea typeface="Arial"/>
                <a:cs typeface="Arial"/>
                <a:sym typeface="Arial"/>
              </a:rPr>
              <a:t>Where will the 2028</a:t>
            </a:r>
            <a:endParaRPr/>
          </a:p>
          <a:p>
            <a:pPr indent="0" lvl="0" marL="0" marR="0" rtl="0" algn="ctr">
              <a:lnSpc>
                <a:spcPct val="140004"/>
              </a:lnSpc>
              <a:spcBef>
                <a:spcPts val="0"/>
              </a:spcBef>
              <a:spcAft>
                <a:spcPts val="0"/>
              </a:spcAft>
              <a:buNone/>
            </a:pPr>
            <a:r>
              <a:rPr b="1" i="0" lang="en-US" sz="4292" u="none" cap="none" strike="noStrike">
                <a:solidFill>
                  <a:srgbClr val="000000"/>
                </a:solidFill>
                <a:latin typeface="Arial"/>
                <a:ea typeface="Arial"/>
                <a:cs typeface="Arial"/>
                <a:sym typeface="Arial"/>
              </a:rPr>
              <a:t> International Conference be held?</a:t>
            </a:r>
            <a:endParaRPr/>
          </a:p>
        </p:txBody>
      </p:sp>
      <p:sp>
        <p:nvSpPr>
          <p:cNvPr id="505" name="Google Shape;505;p37"/>
          <p:cNvSpPr txBox="1"/>
          <p:nvPr/>
        </p:nvSpPr>
        <p:spPr>
          <a:xfrm>
            <a:off x="3628913" y="6219187"/>
            <a:ext cx="10458673" cy="745679"/>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4392" u="none" cap="none" strike="noStrike">
                <a:solidFill>
                  <a:srgbClr val="FF3131"/>
                </a:solidFill>
                <a:latin typeface="Arial"/>
                <a:ea typeface="Arial"/>
                <a:cs typeface="Arial"/>
                <a:sym typeface="Arial"/>
              </a:rPr>
              <a:t>Guesses???</a:t>
            </a:r>
            <a:endParaRPr/>
          </a:p>
        </p:txBody>
      </p:sp>
      <p:sp>
        <p:nvSpPr>
          <p:cNvPr id="506" name="Google Shape;506;p37"/>
          <p:cNvSpPr txBox="1"/>
          <p:nvPr/>
        </p:nvSpPr>
        <p:spPr>
          <a:xfrm>
            <a:off x="7696200" y="7499234"/>
            <a:ext cx="2324100" cy="521523"/>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000000"/>
                </a:solidFill>
                <a:latin typeface="Arial"/>
                <a:ea typeface="Arial"/>
                <a:cs typeface="Arial"/>
                <a:sym typeface="Arial"/>
              </a:rPr>
              <a:t>put in chat</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0DBF8"/>
        </a:solidFill>
      </p:bgPr>
    </p:bg>
    <p:spTree>
      <p:nvGrpSpPr>
        <p:cNvPr id="510" name="Shape 510"/>
        <p:cNvGrpSpPr/>
        <p:nvPr/>
      </p:nvGrpSpPr>
      <p:grpSpPr>
        <a:xfrm>
          <a:off x="0" y="0"/>
          <a:ext cx="0" cy="0"/>
          <a:chOff x="0" y="0"/>
          <a:chExt cx="0" cy="0"/>
        </a:xfrm>
      </p:grpSpPr>
      <p:sp>
        <p:nvSpPr>
          <p:cNvPr id="511" name="Google Shape;511;p38"/>
          <p:cNvSpPr/>
          <p:nvPr/>
        </p:nvSpPr>
        <p:spPr>
          <a:xfrm>
            <a:off x="7494057" y="4375638"/>
            <a:ext cx="7500708" cy="5625531"/>
          </a:xfrm>
          <a:custGeom>
            <a:rect b="b" l="l" r="r" t="t"/>
            <a:pathLst>
              <a:path extrusionOk="0" h="5625531" w="7500708">
                <a:moveTo>
                  <a:pt x="0" y="0"/>
                </a:moveTo>
                <a:lnTo>
                  <a:pt x="7500709" y="0"/>
                </a:lnTo>
                <a:lnTo>
                  <a:pt x="7500709" y="5625532"/>
                </a:lnTo>
                <a:lnTo>
                  <a:pt x="0" y="5625532"/>
                </a:lnTo>
                <a:lnTo>
                  <a:pt x="0" y="0"/>
                </a:lnTo>
                <a:close/>
              </a:path>
            </a:pathLst>
          </a:custGeom>
          <a:blipFill rotWithShape="1">
            <a:blip r:embed="rId3">
              <a:alphaModFix/>
            </a:blip>
            <a:stretch>
              <a:fillRect b="0" l="0" r="0" t="0"/>
            </a:stretch>
          </a:blipFill>
          <a:ln>
            <a:noFill/>
          </a:ln>
        </p:spPr>
      </p:sp>
      <p:sp>
        <p:nvSpPr>
          <p:cNvPr id="512" name="Google Shape;512;p38"/>
          <p:cNvSpPr/>
          <p:nvPr/>
        </p:nvSpPr>
        <p:spPr>
          <a:xfrm>
            <a:off x="14545514" y="256063"/>
            <a:ext cx="2932973" cy="2410371"/>
          </a:xfrm>
          <a:custGeom>
            <a:rect b="b" l="l" r="r" t="t"/>
            <a:pathLst>
              <a:path extrusionOk="0" h="2410371" w="2932973">
                <a:moveTo>
                  <a:pt x="0" y="0"/>
                </a:moveTo>
                <a:lnTo>
                  <a:pt x="2932973" y="0"/>
                </a:lnTo>
                <a:lnTo>
                  <a:pt x="2932973" y="2410371"/>
                </a:lnTo>
                <a:lnTo>
                  <a:pt x="0" y="2410371"/>
                </a:lnTo>
                <a:lnTo>
                  <a:pt x="0" y="0"/>
                </a:lnTo>
                <a:close/>
              </a:path>
            </a:pathLst>
          </a:custGeom>
          <a:blipFill rotWithShape="1">
            <a:blip r:embed="rId4">
              <a:alphaModFix/>
            </a:blip>
            <a:stretch>
              <a:fillRect b="0" l="0" r="0" t="0"/>
            </a:stretch>
          </a:blipFill>
          <a:ln>
            <a:noFill/>
          </a:ln>
        </p:spPr>
      </p:sp>
      <p:sp>
        <p:nvSpPr>
          <p:cNvPr id="513" name="Google Shape;513;p38"/>
          <p:cNvSpPr txBox="1"/>
          <p:nvPr/>
        </p:nvSpPr>
        <p:spPr>
          <a:xfrm>
            <a:off x="6337608" y="74079"/>
            <a:ext cx="3590553" cy="1177481"/>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None/>
            </a:pPr>
            <a:r>
              <a:rPr b="1" i="0" lang="en-US" sz="6892" u="none" cap="none" strike="noStrike">
                <a:solidFill>
                  <a:srgbClr val="FF3131"/>
                </a:solidFill>
                <a:latin typeface="Arial"/>
                <a:ea typeface="Arial"/>
                <a:cs typeface="Arial"/>
                <a:sym typeface="Arial"/>
              </a:rPr>
              <a:t>EVENTS</a:t>
            </a:r>
            <a:endParaRPr/>
          </a:p>
        </p:txBody>
      </p:sp>
      <p:sp>
        <p:nvSpPr>
          <p:cNvPr id="514" name="Google Shape;514;p38"/>
          <p:cNvSpPr txBox="1"/>
          <p:nvPr/>
        </p:nvSpPr>
        <p:spPr>
          <a:xfrm>
            <a:off x="3061083" y="1137259"/>
            <a:ext cx="10143604" cy="294405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i="0" lang="en-US" sz="5592" u="none" cap="none" strike="noStrike">
                <a:solidFill>
                  <a:srgbClr val="5E17EB"/>
                </a:solidFill>
                <a:latin typeface="Arial"/>
                <a:ea typeface="Arial"/>
                <a:cs typeface="Arial"/>
                <a:sym typeface="Arial"/>
              </a:rPr>
              <a:t>Al-Anon 2028</a:t>
            </a:r>
            <a:endParaRPr/>
          </a:p>
          <a:p>
            <a:pPr indent="0" lvl="0" marL="0" marR="0" rtl="0" algn="ctr">
              <a:lnSpc>
                <a:spcPct val="140003"/>
              </a:lnSpc>
              <a:spcBef>
                <a:spcPts val="0"/>
              </a:spcBef>
              <a:spcAft>
                <a:spcPts val="0"/>
              </a:spcAft>
              <a:buNone/>
            </a:pPr>
            <a:r>
              <a:rPr b="1" i="0" lang="en-US" sz="5592" u="none" cap="none" strike="noStrike">
                <a:solidFill>
                  <a:srgbClr val="5E17EB"/>
                </a:solidFill>
                <a:latin typeface="Arial"/>
                <a:ea typeface="Arial"/>
                <a:cs typeface="Arial"/>
                <a:sym typeface="Arial"/>
              </a:rPr>
              <a:t> International Convention</a:t>
            </a:r>
            <a:endParaRPr/>
          </a:p>
          <a:p>
            <a:pPr indent="0" lvl="0" marL="0" marR="0" rtl="0" algn="ctr">
              <a:lnSpc>
                <a:spcPct val="140003"/>
              </a:lnSpc>
              <a:spcBef>
                <a:spcPts val="0"/>
              </a:spcBef>
              <a:spcAft>
                <a:spcPts val="0"/>
              </a:spcAft>
              <a:buNone/>
            </a:pPr>
            <a:r>
              <a:rPr b="1" i="0" lang="en-US" sz="5592" u="none" cap="none" strike="noStrike">
                <a:solidFill>
                  <a:srgbClr val="5E17EB"/>
                </a:solidFill>
                <a:latin typeface="Arial"/>
                <a:ea typeface="Arial"/>
                <a:cs typeface="Arial"/>
                <a:sym typeface="Arial"/>
              </a:rPr>
              <a:t>July 20-22, 2028</a:t>
            </a:r>
            <a:endParaRPr/>
          </a:p>
        </p:txBody>
      </p:sp>
      <p:sp>
        <p:nvSpPr>
          <p:cNvPr id="515" name="Google Shape;515;p38"/>
          <p:cNvSpPr txBox="1"/>
          <p:nvPr/>
        </p:nvSpPr>
        <p:spPr>
          <a:xfrm>
            <a:off x="475503" y="6379629"/>
            <a:ext cx="6302648" cy="96285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i="0" lang="en-US" sz="5592" u="none" cap="none" strike="noStrike">
                <a:solidFill>
                  <a:srgbClr val="FF3131"/>
                </a:solidFill>
                <a:latin typeface="Arial"/>
                <a:ea typeface="Arial"/>
                <a:cs typeface="Arial"/>
                <a:sym typeface="Arial"/>
              </a:rPr>
              <a:t>Minneapolis, MN</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0DBF8"/>
        </a:solidFill>
      </p:bgPr>
    </p:bg>
    <p:spTree>
      <p:nvGrpSpPr>
        <p:cNvPr id="519" name="Shape 519"/>
        <p:cNvGrpSpPr/>
        <p:nvPr/>
      </p:nvGrpSpPr>
      <p:grpSpPr>
        <a:xfrm>
          <a:off x="0" y="0"/>
          <a:ext cx="0" cy="0"/>
          <a:chOff x="0" y="0"/>
          <a:chExt cx="0" cy="0"/>
        </a:xfrm>
      </p:grpSpPr>
      <p:sp>
        <p:nvSpPr>
          <p:cNvPr id="520" name="Google Shape;520;p39"/>
          <p:cNvSpPr/>
          <p:nvPr/>
        </p:nvSpPr>
        <p:spPr>
          <a:xfrm>
            <a:off x="8164082" y="7364548"/>
            <a:ext cx="1597249" cy="1597249"/>
          </a:xfrm>
          <a:custGeom>
            <a:rect b="b" l="l" r="r" t="t"/>
            <a:pathLst>
              <a:path extrusionOk="0" h="1597249" w="1597249">
                <a:moveTo>
                  <a:pt x="0" y="0"/>
                </a:moveTo>
                <a:lnTo>
                  <a:pt x="1597249" y="0"/>
                </a:lnTo>
                <a:lnTo>
                  <a:pt x="1597249" y="1597249"/>
                </a:lnTo>
                <a:lnTo>
                  <a:pt x="0" y="1597249"/>
                </a:lnTo>
                <a:lnTo>
                  <a:pt x="0" y="0"/>
                </a:lnTo>
                <a:close/>
              </a:path>
            </a:pathLst>
          </a:custGeom>
          <a:blipFill rotWithShape="1">
            <a:blip r:embed="rId3">
              <a:alphaModFix/>
            </a:blip>
            <a:stretch>
              <a:fillRect b="0" l="0" r="0" t="0"/>
            </a:stretch>
          </a:blipFill>
          <a:ln>
            <a:noFill/>
          </a:ln>
        </p:spPr>
      </p:sp>
      <p:sp>
        <p:nvSpPr>
          <p:cNvPr id="521" name="Google Shape;521;p39"/>
          <p:cNvSpPr txBox="1"/>
          <p:nvPr/>
        </p:nvSpPr>
        <p:spPr>
          <a:xfrm>
            <a:off x="6477984" y="5466030"/>
            <a:ext cx="4969446"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B62AFF"/>
                </a:solidFill>
                <a:latin typeface="Arial"/>
                <a:ea typeface="Arial"/>
                <a:cs typeface="Arial"/>
                <a:sym typeface="Arial"/>
              </a:rPr>
              <a:t>Thank You for listening</a:t>
            </a:r>
            <a:endParaRPr/>
          </a:p>
          <a:p>
            <a:pPr indent="0" lvl="0" marL="0" marR="0" rtl="0" algn="ctr">
              <a:lnSpc>
                <a:spcPct val="140006"/>
              </a:lnSpc>
              <a:spcBef>
                <a:spcPts val="0"/>
              </a:spcBef>
              <a:spcAft>
                <a:spcPts val="0"/>
              </a:spcAft>
              <a:buNone/>
            </a:pPr>
            <a:r>
              <a:rPr b="1" i="0" lang="en-US" sz="3092" u="none" cap="none" strike="noStrike">
                <a:solidFill>
                  <a:srgbClr val="B62AFF"/>
                </a:solidFill>
                <a:latin typeface="Arial"/>
                <a:ea typeface="Arial"/>
                <a:cs typeface="Arial"/>
                <a:sym typeface="Arial"/>
              </a:rPr>
              <a:t>END</a:t>
            </a:r>
            <a:endParaRPr/>
          </a:p>
        </p:txBody>
      </p:sp>
      <p:sp>
        <p:nvSpPr>
          <p:cNvPr id="522" name="Google Shape;522;p39"/>
          <p:cNvSpPr txBox="1"/>
          <p:nvPr/>
        </p:nvSpPr>
        <p:spPr>
          <a:xfrm>
            <a:off x="2056374" y="1908141"/>
            <a:ext cx="13812664" cy="10644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3092" u="none" cap="none" strike="noStrike">
                <a:solidFill>
                  <a:srgbClr val="5E17EB"/>
                </a:solidFill>
                <a:latin typeface="Arial"/>
                <a:ea typeface="Arial"/>
                <a:cs typeface="Arial"/>
                <a:sym typeface="Arial"/>
              </a:rPr>
              <a:t>This Delegate’s report is available on our Idaho Area 13 website:</a:t>
            </a:r>
            <a:endParaRPr/>
          </a:p>
          <a:p>
            <a:pPr indent="0" lvl="0" marL="0" marR="0" rtl="0" algn="ctr">
              <a:lnSpc>
                <a:spcPct val="140006"/>
              </a:lnSpc>
              <a:spcBef>
                <a:spcPts val="0"/>
              </a:spcBef>
              <a:spcAft>
                <a:spcPts val="0"/>
              </a:spcAft>
              <a:buNone/>
            </a:pPr>
            <a:r>
              <a:rPr b="1" i="0" lang="en-US" sz="3092" u="none" cap="none" strike="noStrike">
                <a:solidFill>
                  <a:srgbClr val="5E17EB"/>
                </a:solidFill>
                <a:latin typeface="Arial"/>
                <a:ea typeface="Arial"/>
                <a:cs typeface="Arial"/>
                <a:sym typeface="Arial"/>
              </a:rPr>
              <a:t>https://al-anon-idaho.org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