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Lst>
  <p:sldSz cx="18288000" cy="10287000"/>
  <p:notesSz cx="6858000" cy="9144000"/>
  <p:embeddedFontLst>
    <p:embeddedFont>
      <p:font typeface="Apricots" panose="020B0604020202020204" charset="0"/>
      <p:regular r:id="rId49"/>
    </p:embeddedFont>
    <p:embeddedFont>
      <p:font typeface="Archivo Black" panose="020B0604020202020204" charset="0"/>
      <p:regular r:id="rId50"/>
    </p:embeddedFont>
    <p:embeddedFont>
      <p:font typeface="Bio Rhyme Expanded Ultra-Bold" panose="020B0604020202020204" charset="0"/>
      <p:regular r:id="rId51"/>
    </p:embeddedFont>
    <p:embeddedFont>
      <p:font typeface="Cloud" panose="020B0604020202020204" charset="0"/>
      <p:regular r:id="rId52"/>
    </p:embeddedFont>
    <p:embeddedFont>
      <p:font typeface="Cloud Bold" panose="020B0604020202020204" charset="0"/>
      <p:regular r:id="rId53"/>
    </p:embeddedFont>
    <p:embeddedFont>
      <p:font typeface="Doublebass Bold" panose="020B0604020202020204" charset="0"/>
      <p:regular r:id="rId54"/>
    </p:embeddedFont>
    <p:embeddedFont>
      <p:font typeface="Feeling Passionate" panose="020B0604020202020204" charset="0"/>
      <p:regular r:id="rId55"/>
    </p:embeddedFont>
    <p:embeddedFont>
      <p:font typeface="Holiday" panose="020B0604020202020204" charset="0"/>
      <p:regular r:id="rId56"/>
    </p:embeddedFont>
    <p:embeddedFont>
      <p:font typeface="IBM Plex Sans" panose="020B0503050203000203" pitchFamily="34" charset="0"/>
      <p:regular r:id="rId57"/>
      <p:bold r:id="rId58"/>
      <p:italic r:id="rId59"/>
      <p:boldItalic r:id="rId60"/>
    </p:embeddedFont>
    <p:embeddedFont>
      <p:font typeface="IBM Plex Sans Bold" panose="020B0803050203000203" charset="0"/>
      <p:regular r:id="rId61"/>
      <p:bold r:id="rId62"/>
    </p:embeddedFont>
    <p:embeddedFont>
      <p:font typeface="IBM Plex Sans Condensed" panose="020B0506050203000203" pitchFamily="34" charset="0"/>
      <p:regular r:id="rId63"/>
      <p:bold r:id="rId64"/>
      <p:italic r:id="rId65"/>
      <p:boldItalic r:id="rId66"/>
    </p:embeddedFont>
    <p:embeddedFont>
      <p:font typeface="IBM Plex Sans Condensed Bold" panose="020B0604020202020204" charset="0"/>
      <p:regular r:id="rId67"/>
      <p:bold r:id="rId68"/>
    </p:embeddedFont>
    <p:embeddedFont>
      <p:font typeface="IBM Plex Sans Condensed Italics" panose="020B0604020202020204" charset="0"/>
      <p:regular r:id="rId69"/>
    </p:embeddedFont>
    <p:embeddedFont>
      <p:font typeface="Lazydog" panose="020B0604020202020204" charset="0"/>
      <p:regular r:id="rId70"/>
    </p:embeddedFont>
    <p:embeddedFont>
      <p:font typeface="Mansalva" panose="020B0604020202020204" charset="0"/>
      <p:regular r:id="rId71"/>
    </p:embeddedFont>
    <p:embeddedFont>
      <p:font typeface="Open Sans Condensed Bold" panose="020B0604020202020204" charset="0"/>
      <p:regular r:id="rId72"/>
    </p:embeddedFont>
    <p:embeddedFont>
      <p:font typeface="Open Sans Condensed Semi-Bold" panose="020B0604020202020204" charset="0"/>
      <p:regular r:id="rId73"/>
    </p:embeddedFont>
    <p:embeddedFont>
      <p:font typeface="TT Bluescreens Bold" panose="020B0604020202020204" charset="0"/>
      <p:regular r:id="rId74"/>
    </p:embeddedFont>
    <p:embeddedFont>
      <p:font typeface="TT Slabs Bold" panose="020B0604020202020204" charset="0"/>
      <p:regular r:id="rId7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0" d="100"/>
          <a:sy n="70" d="100"/>
        </p:scale>
        <p:origin x="7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15.fntdata"/><Relationship Id="rId68" Type="http://schemas.openxmlformats.org/officeDocument/2006/relationships/font" Target="fonts/font20.fntdata"/><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5.fntdata"/><Relationship Id="rId58" Type="http://schemas.openxmlformats.org/officeDocument/2006/relationships/font" Target="fonts/font10.fntdata"/><Relationship Id="rId66" Type="http://schemas.openxmlformats.org/officeDocument/2006/relationships/font" Target="fonts/font18.fntdata"/><Relationship Id="rId74" Type="http://schemas.openxmlformats.org/officeDocument/2006/relationships/font" Target="fonts/font26.fntdata"/><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font" Target="fonts/font13.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8.fntdata"/><Relationship Id="rId64" Type="http://schemas.openxmlformats.org/officeDocument/2006/relationships/font" Target="fonts/font16.fntdata"/><Relationship Id="rId69" Type="http://schemas.openxmlformats.org/officeDocument/2006/relationships/font" Target="fonts/font21.fntdata"/><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3.fntdata"/><Relationship Id="rId72" Type="http://schemas.openxmlformats.org/officeDocument/2006/relationships/font" Target="fonts/font24.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11.fntdata"/><Relationship Id="rId67" Type="http://schemas.openxmlformats.org/officeDocument/2006/relationships/font" Target="fonts/font19.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6.fntdata"/><Relationship Id="rId62" Type="http://schemas.openxmlformats.org/officeDocument/2006/relationships/font" Target="fonts/font14.fntdata"/><Relationship Id="rId70" Type="http://schemas.openxmlformats.org/officeDocument/2006/relationships/font" Target="fonts/font22.fntdata"/><Relationship Id="rId75" Type="http://schemas.openxmlformats.org/officeDocument/2006/relationships/font" Target="fonts/font27.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fntdata"/><Relationship Id="rId57" Type="http://schemas.openxmlformats.org/officeDocument/2006/relationships/font" Target="fonts/font9.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4.fntdata"/><Relationship Id="rId60" Type="http://schemas.openxmlformats.org/officeDocument/2006/relationships/font" Target="fonts/font12.fntdata"/><Relationship Id="rId65" Type="http://schemas.openxmlformats.org/officeDocument/2006/relationships/font" Target="fonts/font17.fntdata"/><Relationship Id="rId73" Type="http://schemas.openxmlformats.org/officeDocument/2006/relationships/font" Target="fonts/font25.fntdata"/><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font" Target="fonts/font2.fntdata"/><Relationship Id="rId55" Type="http://schemas.openxmlformats.org/officeDocument/2006/relationships/font" Target="fonts/font7.fntdata"/><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font" Target="fonts/font23.fntdata"/><Relationship Id="rId2" Type="http://schemas.openxmlformats.org/officeDocument/2006/relationships/slide" Target="slides/slide1.xml"/><Relationship Id="rId29" Type="http://schemas.openxmlformats.org/officeDocument/2006/relationships/slide" Target="slides/slide2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3/16/2025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3/16/2025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3/16/2025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3/16/2025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5" Type="http://schemas.openxmlformats.org/officeDocument/2006/relationships/image" Target="../media/image24.jpeg"/><Relationship Id="rId4" Type="http://schemas.openxmlformats.org/officeDocument/2006/relationships/image" Target="../media/image23.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14.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3" Type="http://schemas.openxmlformats.org/officeDocument/2006/relationships/image" Target="../media/image41.svg"/><Relationship Id="rId18" Type="http://schemas.openxmlformats.org/officeDocument/2006/relationships/image" Target="../media/image46.png"/><Relationship Id="rId26" Type="http://schemas.openxmlformats.org/officeDocument/2006/relationships/image" Target="../media/image54.png"/><Relationship Id="rId39" Type="http://schemas.openxmlformats.org/officeDocument/2006/relationships/image" Target="../media/image67.svg"/><Relationship Id="rId21" Type="http://schemas.openxmlformats.org/officeDocument/2006/relationships/image" Target="../media/image49.svg"/><Relationship Id="rId34" Type="http://schemas.openxmlformats.org/officeDocument/2006/relationships/image" Target="../media/image62.png"/><Relationship Id="rId42" Type="http://schemas.openxmlformats.org/officeDocument/2006/relationships/image" Target="../media/image70.jpeg"/><Relationship Id="rId7" Type="http://schemas.openxmlformats.org/officeDocument/2006/relationships/image" Target="../media/image35.svg"/><Relationship Id="rId2" Type="http://schemas.openxmlformats.org/officeDocument/2006/relationships/image" Target="../media/image30.png"/><Relationship Id="rId16" Type="http://schemas.openxmlformats.org/officeDocument/2006/relationships/image" Target="../media/image44.png"/><Relationship Id="rId20" Type="http://schemas.openxmlformats.org/officeDocument/2006/relationships/image" Target="../media/image48.png"/><Relationship Id="rId29" Type="http://schemas.openxmlformats.org/officeDocument/2006/relationships/image" Target="../media/image57.svg"/><Relationship Id="rId41" Type="http://schemas.openxmlformats.org/officeDocument/2006/relationships/image" Target="../media/image69.svg"/><Relationship Id="rId1" Type="http://schemas.openxmlformats.org/officeDocument/2006/relationships/slideLayout" Target="../slideLayouts/slideLayout7.xml"/><Relationship Id="rId6" Type="http://schemas.openxmlformats.org/officeDocument/2006/relationships/image" Target="../media/image34.png"/><Relationship Id="rId11" Type="http://schemas.openxmlformats.org/officeDocument/2006/relationships/image" Target="../media/image39.svg"/><Relationship Id="rId24" Type="http://schemas.openxmlformats.org/officeDocument/2006/relationships/image" Target="../media/image52.png"/><Relationship Id="rId32" Type="http://schemas.openxmlformats.org/officeDocument/2006/relationships/image" Target="../media/image60.png"/><Relationship Id="rId37" Type="http://schemas.openxmlformats.org/officeDocument/2006/relationships/image" Target="../media/image65.svg"/><Relationship Id="rId40" Type="http://schemas.openxmlformats.org/officeDocument/2006/relationships/image" Target="../media/image68.png"/><Relationship Id="rId5" Type="http://schemas.openxmlformats.org/officeDocument/2006/relationships/image" Target="../media/image33.svg"/><Relationship Id="rId15" Type="http://schemas.openxmlformats.org/officeDocument/2006/relationships/image" Target="../media/image43.svg"/><Relationship Id="rId23" Type="http://schemas.openxmlformats.org/officeDocument/2006/relationships/image" Target="../media/image51.svg"/><Relationship Id="rId28" Type="http://schemas.openxmlformats.org/officeDocument/2006/relationships/image" Target="../media/image56.png"/><Relationship Id="rId36" Type="http://schemas.openxmlformats.org/officeDocument/2006/relationships/image" Target="../media/image64.png"/><Relationship Id="rId10" Type="http://schemas.openxmlformats.org/officeDocument/2006/relationships/image" Target="../media/image38.png"/><Relationship Id="rId19" Type="http://schemas.openxmlformats.org/officeDocument/2006/relationships/image" Target="../media/image47.svg"/><Relationship Id="rId31" Type="http://schemas.openxmlformats.org/officeDocument/2006/relationships/image" Target="../media/image59.svg"/><Relationship Id="rId4" Type="http://schemas.openxmlformats.org/officeDocument/2006/relationships/image" Target="../media/image32.png"/><Relationship Id="rId9" Type="http://schemas.openxmlformats.org/officeDocument/2006/relationships/image" Target="../media/image37.svg"/><Relationship Id="rId14" Type="http://schemas.openxmlformats.org/officeDocument/2006/relationships/image" Target="../media/image42.png"/><Relationship Id="rId22" Type="http://schemas.openxmlformats.org/officeDocument/2006/relationships/image" Target="../media/image50.png"/><Relationship Id="rId27" Type="http://schemas.openxmlformats.org/officeDocument/2006/relationships/image" Target="../media/image55.svg"/><Relationship Id="rId30" Type="http://schemas.openxmlformats.org/officeDocument/2006/relationships/image" Target="../media/image58.png"/><Relationship Id="rId35" Type="http://schemas.openxmlformats.org/officeDocument/2006/relationships/image" Target="../media/image63.svg"/><Relationship Id="rId8" Type="http://schemas.openxmlformats.org/officeDocument/2006/relationships/image" Target="../media/image36.png"/><Relationship Id="rId3" Type="http://schemas.openxmlformats.org/officeDocument/2006/relationships/image" Target="../media/image31.svg"/><Relationship Id="rId12" Type="http://schemas.openxmlformats.org/officeDocument/2006/relationships/image" Target="../media/image40.png"/><Relationship Id="rId17" Type="http://schemas.openxmlformats.org/officeDocument/2006/relationships/image" Target="../media/image45.svg"/><Relationship Id="rId25" Type="http://schemas.openxmlformats.org/officeDocument/2006/relationships/image" Target="../media/image53.svg"/><Relationship Id="rId33" Type="http://schemas.openxmlformats.org/officeDocument/2006/relationships/image" Target="../media/image61.svg"/><Relationship Id="rId38" Type="http://schemas.openxmlformats.org/officeDocument/2006/relationships/image" Target="../media/image66.png"/></Relationships>
</file>

<file path=ppt/slides/_rels/slide1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78.svg"/><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78.svg"/><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80.jpeg"/></Relationships>
</file>

<file path=ppt/slides/_rels/slide30.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86.jpeg"/></Relationships>
</file>

<file path=ppt/slides/_rels/slide41.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87.emf"/><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78.svg"/><Relationship Id="rId2" Type="http://schemas.openxmlformats.org/officeDocument/2006/relationships/image" Target="../media/image77.png"/><Relationship Id="rId1" Type="http://schemas.openxmlformats.org/officeDocument/2006/relationships/slideLayout" Target="../slideLayouts/slideLayout7.xml"/><Relationship Id="rId4" Type="http://schemas.openxmlformats.org/officeDocument/2006/relationships/image" Target="../media/image88.jpeg"/></Relationships>
</file>

<file path=ppt/slides/_rels/slide45.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jpeg"/><Relationship Id="rId1" Type="http://schemas.openxmlformats.org/officeDocument/2006/relationships/slideLayout" Target="../slideLayouts/slideLayout7.xml"/><Relationship Id="rId4" Type="http://schemas.openxmlformats.org/officeDocument/2006/relationships/image" Target="../media/image91.jpeg"/></Relationships>
</file>

<file path=ppt/slides/_rels/slide46.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303688" y="143736"/>
            <a:ext cx="6669590" cy="9170687"/>
          </a:xfrm>
          <a:custGeom>
            <a:avLst/>
            <a:gdLst/>
            <a:ahLst/>
            <a:cxnLst/>
            <a:rect l="l" t="t" r="r" b="b"/>
            <a:pathLst>
              <a:path w="6669590" h="9170687">
                <a:moveTo>
                  <a:pt x="0" y="0"/>
                </a:moveTo>
                <a:lnTo>
                  <a:pt x="6669590" y="0"/>
                </a:lnTo>
                <a:lnTo>
                  <a:pt x="6669590" y="9170687"/>
                </a:lnTo>
                <a:lnTo>
                  <a:pt x="0" y="9170687"/>
                </a:lnTo>
                <a:lnTo>
                  <a:pt x="0" y="0"/>
                </a:lnTo>
                <a:close/>
              </a:path>
            </a:pathLst>
          </a:custGeom>
          <a:blipFill>
            <a:blip r:embed="rId2"/>
            <a:stretch>
              <a:fillRect l="-109" t="-79" r="-112" b="-79"/>
            </a:stretch>
          </a:blipFill>
        </p:spPr>
        <p:txBody>
          <a:bodyPr/>
          <a:lstStyle/>
          <a:p>
            <a:endParaRPr lang="en-US"/>
          </a:p>
        </p:txBody>
      </p:sp>
      <p:grpSp>
        <p:nvGrpSpPr>
          <p:cNvPr id="3" name="Group 3"/>
          <p:cNvGrpSpPr>
            <a:grpSpLocks noChangeAspect="1"/>
          </p:cNvGrpSpPr>
          <p:nvPr/>
        </p:nvGrpSpPr>
        <p:grpSpPr>
          <a:xfrm>
            <a:off x="2400103" y="9168083"/>
            <a:ext cx="2254032" cy="946011"/>
            <a:chOff x="0" y="0"/>
            <a:chExt cx="4808601" cy="2018157"/>
          </a:xfrm>
        </p:grpSpPr>
        <p:sp>
          <p:nvSpPr>
            <p:cNvPr id="4" name="Freeform 4"/>
            <p:cNvSpPr/>
            <p:nvPr/>
          </p:nvSpPr>
          <p:spPr>
            <a:xfrm>
              <a:off x="2867787" y="69850"/>
              <a:ext cx="1871599" cy="1877695"/>
            </a:xfrm>
            <a:custGeom>
              <a:avLst/>
              <a:gdLst/>
              <a:ahLst/>
              <a:cxnLst/>
              <a:rect l="l" t="t" r="r" b="b"/>
              <a:pathLst>
                <a:path w="1871599" h="1877695">
                  <a:moveTo>
                    <a:pt x="1199642" y="1248791"/>
                  </a:moveTo>
                  <a:cubicBezTo>
                    <a:pt x="1132840" y="1316101"/>
                    <a:pt x="1043051" y="1349629"/>
                    <a:pt x="930402" y="1349629"/>
                  </a:cubicBezTo>
                  <a:cubicBezTo>
                    <a:pt x="819404" y="1349629"/>
                    <a:pt x="727710" y="1311402"/>
                    <a:pt x="655193" y="1234948"/>
                  </a:cubicBezTo>
                  <a:cubicBezTo>
                    <a:pt x="582675" y="1158494"/>
                    <a:pt x="546481" y="1061720"/>
                    <a:pt x="546481" y="944753"/>
                  </a:cubicBezTo>
                  <a:cubicBezTo>
                    <a:pt x="546481" y="823341"/>
                    <a:pt x="583310" y="723265"/>
                    <a:pt x="657225" y="644652"/>
                  </a:cubicBezTo>
                  <a:cubicBezTo>
                    <a:pt x="731139" y="566039"/>
                    <a:pt x="824738" y="526669"/>
                    <a:pt x="938276" y="526669"/>
                  </a:cubicBezTo>
                  <a:cubicBezTo>
                    <a:pt x="1179703" y="526669"/>
                    <a:pt x="1261237" y="728218"/>
                    <a:pt x="1261237" y="728218"/>
                  </a:cubicBezTo>
                  <a:lnTo>
                    <a:pt x="1858518" y="728218"/>
                  </a:lnTo>
                  <a:cubicBezTo>
                    <a:pt x="1858518" y="728218"/>
                    <a:pt x="1827021" y="457581"/>
                    <a:pt x="1611757" y="267335"/>
                  </a:cubicBezTo>
                  <a:cubicBezTo>
                    <a:pt x="1435227" y="89154"/>
                    <a:pt x="1215135" y="0"/>
                    <a:pt x="951357" y="0"/>
                  </a:cubicBezTo>
                  <a:cubicBezTo>
                    <a:pt x="683133" y="0"/>
                    <a:pt x="457581" y="90932"/>
                    <a:pt x="274574" y="272542"/>
                  </a:cubicBezTo>
                  <a:cubicBezTo>
                    <a:pt x="91566" y="454152"/>
                    <a:pt x="0" y="678307"/>
                    <a:pt x="0" y="944753"/>
                  </a:cubicBezTo>
                  <a:cubicBezTo>
                    <a:pt x="0" y="1209421"/>
                    <a:pt x="89789" y="1431163"/>
                    <a:pt x="269240" y="1609725"/>
                  </a:cubicBezTo>
                  <a:cubicBezTo>
                    <a:pt x="448690" y="1788287"/>
                    <a:pt x="671702" y="1877695"/>
                    <a:pt x="938149" y="1877695"/>
                  </a:cubicBezTo>
                  <a:cubicBezTo>
                    <a:pt x="1200276" y="1877695"/>
                    <a:pt x="1412747" y="1799082"/>
                    <a:pt x="1575689" y="1641856"/>
                  </a:cubicBezTo>
                  <a:cubicBezTo>
                    <a:pt x="1871599" y="1345946"/>
                    <a:pt x="1864106" y="1046353"/>
                    <a:pt x="1864106" y="1046353"/>
                  </a:cubicBezTo>
                  <a:lnTo>
                    <a:pt x="1304671" y="1046353"/>
                  </a:lnTo>
                  <a:cubicBezTo>
                    <a:pt x="1304671" y="1046353"/>
                    <a:pt x="1250442" y="1197737"/>
                    <a:pt x="1199642" y="1248791"/>
                  </a:cubicBezTo>
                </a:path>
              </a:pathLst>
            </a:custGeom>
            <a:solidFill>
              <a:srgbClr val="FAA52E"/>
            </a:solidFill>
          </p:spPr>
          <p:txBody>
            <a:bodyPr/>
            <a:lstStyle/>
            <a:p>
              <a:endParaRPr lang="en-US"/>
            </a:p>
          </p:txBody>
        </p:sp>
        <p:sp>
          <p:nvSpPr>
            <p:cNvPr id="5" name="Freeform 5"/>
            <p:cNvSpPr/>
            <p:nvPr/>
          </p:nvSpPr>
          <p:spPr>
            <a:xfrm>
              <a:off x="2861564" y="63500"/>
              <a:ext cx="1883537" cy="1890522"/>
            </a:xfrm>
            <a:custGeom>
              <a:avLst/>
              <a:gdLst/>
              <a:ahLst/>
              <a:cxnLst/>
              <a:rect l="l" t="t" r="r" b="b"/>
              <a:pathLst>
                <a:path w="1883537" h="1890522">
                  <a:moveTo>
                    <a:pt x="1210437" y="1259586"/>
                  </a:moveTo>
                  <a:cubicBezTo>
                    <a:pt x="1142238" y="1328293"/>
                    <a:pt x="1050671" y="1362329"/>
                    <a:pt x="936625" y="1362329"/>
                  </a:cubicBezTo>
                  <a:cubicBezTo>
                    <a:pt x="824103" y="1362329"/>
                    <a:pt x="730631" y="1323467"/>
                    <a:pt x="656844" y="1245743"/>
                  </a:cubicBezTo>
                  <a:lnTo>
                    <a:pt x="661416" y="1241425"/>
                  </a:lnTo>
                  <a:lnTo>
                    <a:pt x="656844" y="1245743"/>
                  </a:lnTo>
                  <a:cubicBezTo>
                    <a:pt x="583057" y="1168019"/>
                    <a:pt x="546354" y="1069594"/>
                    <a:pt x="546354" y="951103"/>
                  </a:cubicBezTo>
                  <a:lnTo>
                    <a:pt x="552704" y="951103"/>
                  </a:lnTo>
                  <a:lnTo>
                    <a:pt x="546354" y="951103"/>
                  </a:lnTo>
                  <a:cubicBezTo>
                    <a:pt x="546354" y="828294"/>
                    <a:pt x="583692" y="726694"/>
                    <a:pt x="658749" y="646684"/>
                  </a:cubicBezTo>
                  <a:lnTo>
                    <a:pt x="663321" y="651002"/>
                  </a:lnTo>
                  <a:lnTo>
                    <a:pt x="658749" y="646684"/>
                  </a:lnTo>
                  <a:cubicBezTo>
                    <a:pt x="733806" y="566674"/>
                    <a:pt x="829183" y="526796"/>
                    <a:pt x="944499" y="526796"/>
                  </a:cubicBezTo>
                  <a:lnTo>
                    <a:pt x="944499" y="533146"/>
                  </a:lnTo>
                  <a:lnTo>
                    <a:pt x="944499" y="526796"/>
                  </a:lnTo>
                  <a:cubicBezTo>
                    <a:pt x="1190244" y="526796"/>
                    <a:pt x="1273175" y="731901"/>
                    <a:pt x="1273302" y="732282"/>
                  </a:cubicBezTo>
                  <a:lnTo>
                    <a:pt x="1267460" y="734695"/>
                  </a:lnTo>
                  <a:lnTo>
                    <a:pt x="1267460" y="728345"/>
                  </a:lnTo>
                  <a:lnTo>
                    <a:pt x="1864741" y="728345"/>
                  </a:lnTo>
                  <a:lnTo>
                    <a:pt x="1864741" y="734695"/>
                  </a:lnTo>
                  <a:lnTo>
                    <a:pt x="1858391" y="735457"/>
                  </a:lnTo>
                  <a:cubicBezTo>
                    <a:pt x="1858391" y="735838"/>
                    <a:pt x="1827149" y="467233"/>
                    <a:pt x="1613662" y="278511"/>
                  </a:cubicBezTo>
                  <a:lnTo>
                    <a:pt x="1613535" y="278384"/>
                  </a:lnTo>
                  <a:lnTo>
                    <a:pt x="1613408" y="278257"/>
                  </a:lnTo>
                  <a:cubicBezTo>
                    <a:pt x="1438275" y="101219"/>
                    <a:pt x="1219835" y="12700"/>
                    <a:pt x="957580" y="12700"/>
                  </a:cubicBezTo>
                  <a:cubicBezTo>
                    <a:pt x="691007" y="12700"/>
                    <a:pt x="466979" y="102997"/>
                    <a:pt x="285242" y="283464"/>
                  </a:cubicBezTo>
                  <a:lnTo>
                    <a:pt x="285242" y="283464"/>
                  </a:lnTo>
                  <a:cubicBezTo>
                    <a:pt x="103505" y="463931"/>
                    <a:pt x="12573" y="686308"/>
                    <a:pt x="12573" y="951230"/>
                  </a:cubicBezTo>
                  <a:lnTo>
                    <a:pt x="6223" y="951230"/>
                  </a:lnTo>
                  <a:lnTo>
                    <a:pt x="12573" y="951230"/>
                  </a:lnTo>
                  <a:cubicBezTo>
                    <a:pt x="12573" y="1214374"/>
                    <a:pt x="101727" y="1434338"/>
                    <a:pt x="280035" y="1611757"/>
                  </a:cubicBezTo>
                  <a:lnTo>
                    <a:pt x="280035" y="1611757"/>
                  </a:lnTo>
                  <a:cubicBezTo>
                    <a:pt x="458343" y="1789176"/>
                    <a:pt x="679577" y="1877822"/>
                    <a:pt x="944499" y="1877822"/>
                  </a:cubicBezTo>
                  <a:lnTo>
                    <a:pt x="944499" y="1884172"/>
                  </a:lnTo>
                  <a:lnTo>
                    <a:pt x="944499" y="1877822"/>
                  </a:lnTo>
                  <a:cubicBezTo>
                    <a:pt x="1205230" y="1877822"/>
                    <a:pt x="1416050" y="1799717"/>
                    <a:pt x="1577594" y="1643761"/>
                  </a:cubicBezTo>
                  <a:lnTo>
                    <a:pt x="1582039" y="1648333"/>
                  </a:lnTo>
                  <a:lnTo>
                    <a:pt x="1577594" y="1643888"/>
                  </a:lnTo>
                  <a:cubicBezTo>
                    <a:pt x="1871345" y="1350137"/>
                    <a:pt x="1864106" y="1053084"/>
                    <a:pt x="1864106" y="1052957"/>
                  </a:cubicBezTo>
                  <a:lnTo>
                    <a:pt x="1864106" y="1052957"/>
                  </a:lnTo>
                  <a:lnTo>
                    <a:pt x="1870456" y="1052830"/>
                  </a:lnTo>
                  <a:lnTo>
                    <a:pt x="1870456" y="1059180"/>
                  </a:lnTo>
                  <a:lnTo>
                    <a:pt x="1310894" y="1059180"/>
                  </a:lnTo>
                  <a:lnTo>
                    <a:pt x="1310894" y="1052830"/>
                  </a:lnTo>
                  <a:lnTo>
                    <a:pt x="1316863" y="1054989"/>
                  </a:lnTo>
                  <a:cubicBezTo>
                    <a:pt x="1317117" y="1054354"/>
                    <a:pt x="1262380" y="1207389"/>
                    <a:pt x="1210310" y="1259713"/>
                  </a:cubicBezTo>
                  <a:lnTo>
                    <a:pt x="1205865" y="1255268"/>
                  </a:lnTo>
                  <a:lnTo>
                    <a:pt x="1210310" y="1259713"/>
                  </a:lnTo>
                  <a:moveTo>
                    <a:pt x="1201293" y="1250823"/>
                  </a:moveTo>
                  <a:lnTo>
                    <a:pt x="1201293" y="1250823"/>
                  </a:lnTo>
                  <a:cubicBezTo>
                    <a:pt x="1250823" y="1200912"/>
                    <a:pt x="1304671" y="1051306"/>
                    <a:pt x="1304925" y="1050671"/>
                  </a:cubicBezTo>
                  <a:lnTo>
                    <a:pt x="1306449" y="1046480"/>
                  </a:lnTo>
                  <a:lnTo>
                    <a:pt x="1876552" y="1046480"/>
                  </a:lnTo>
                  <a:lnTo>
                    <a:pt x="1876679" y="1052703"/>
                  </a:lnTo>
                  <a:cubicBezTo>
                    <a:pt x="1876679" y="1054735"/>
                    <a:pt x="1883537" y="1355852"/>
                    <a:pt x="1586358" y="1652905"/>
                  </a:cubicBezTo>
                  <a:lnTo>
                    <a:pt x="1586358" y="1652905"/>
                  </a:lnTo>
                  <a:lnTo>
                    <a:pt x="1586358" y="1652905"/>
                  </a:lnTo>
                  <a:cubicBezTo>
                    <a:pt x="1422019" y="1811528"/>
                    <a:pt x="1207898" y="1890522"/>
                    <a:pt x="944499" y="1890522"/>
                  </a:cubicBezTo>
                  <a:cubicBezTo>
                    <a:pt x="676529" y="1890522"/>
                    <a:pt x="451866" y="1800606"/>
                    <a:pt x="271145" y="1620647"/>
                  </a:cubicBezTo>
                  <a:lnTo>
                    <a:pt x="275590" y="1616202"/>
                  </a:lnTo>
                  <a:lnTo>
                    <a:pt x="271145" y="1620647"/>
                  </a:lnTo>
                  <a:cubicBezTo>
                    <a:pt x="90424" y="1440815"/>
                    <a:pt x="0" y="1217422"/>
                    <a:pt x="0" y="951103"/>
                  </a:cubicBezTo>
                  <a:cubicBezTo>
                    <a:pt x="0" y="683006"/>
                    <a:pt x="92075" y="457327"/>
                    <a:pt x="276352" y="274447"/>
                  </a:cubicBezTo>
                  <a:lnTo>
                    <a:pt x="280797" y="278892"/>
                  </a:lnTo>
                  <a:lnTo>
                    <a:pt x="276352" y="274447"/>
                  </a:lnTo>
                  <a:cubicBezTo>
                    <a:pt x="460502" y="91440"/>
                    <a:pt x="687832" y="0"/>
                    <a:pt x="957580" y="0"/>
                  </a:cubicBezTo>
                  <a:cubicBezTo>
                    <a:pt x="1223010" y="0"/>
                    <a:pt x="1444752" y="89662"/>
                    <a:pt x="1622552" y="269240"/>
                  </a:cubicBezTo>
                  <a:lnTo>
                    <a:pt x="1617980" y="273685"/>
                  </a:lnTo>
                  <a:lnTo>
                    <a:pt x="1622171" y="268986"/>
                  </a:lnTo>
                  <a:cubicBezTo>
                    <a:pt x="1839341" y="460883"/>
                    <a:pt x="1870964" y="733552"/>
                    <a:pt x="1871091" y="733933"/>
                  </a:cubicBezTo>
                  <a:lnTo>
                    <a:pt x="1871853" y="741045"/>
                  </a:lnTo>
                  <a:lnTo>
                    <a:pt x="1263142" y="741045"/>
                  </a:lnTo>
                  <a:lnTo>
                    <a:pt x="1261491" y="737108"/>
                  </a:lnTo>
                  <a:cubicBezTo>
                    <a:pt x="1261618" y="737489"/>
                    <a:pt x="1181608" y="539623"/>
                    <a:pt x="944372" y="539623"/>
                  </a:cubicBezTo>
                  <a:cubicBezTo>
                    <a:pt x="832485" y="539623"/>
                    <a:pt x="740410" y="578231"/>
                    <a:pt x="667893" y="655574"/>
                  </a:cubicBezTo>
                  <a:lnTo>
                    <a:pt x="667893" y="655574"/>
                  </a:lnTo>
                  <a:cubicBezTo>
                    <a:pt x="595249" y="732917"/>
                    <a:pt x="558927" y="831342"/>
                    <a:pt x="558927" y="951357"/>
                  </a:cubicBezTo>
                  <a:cubicBezTo>
                    <a:pt x="558927" y="1067054"/>
                    <a:pt x="594614" y="1162050"/>
                    <a:pt x="665988" y="1237234"/>
                  </a:cubicBezTo>
                  <a:lnTo>
                    <a:pt x="665988" y="1237234"/>
                  </a:lnTo>
                  <a:cubicBezTo>
                    <a:pt x="737235" y="1312291"/>
                    <a:pt x="827278" y="1349883"/>
                    <a:pt x="936498" y="1349883"/>
                  </a:cubicBezTo>
                  <a:cubicBezTo>
                    <a:pt x="1047877" y="1349883"/>
                    <a:pt x="1135888" y="1316736"/>
                    <a:pt x="1201293" y="1250823"/>
                  </a:cubicBezTo>
                  <a:close/>
                </a:path>
              </a:pathLst>
            </a:custGeom>
            <a:solidFill>
              <a:srgbClr val="FFFFFF"/>
            </a:solidFill>
          </p:spPr>
          <p:txBody>
            <a:bodyPr/>
            <a:lstStyle/>
            <a:p>
              <a:endParaRPr lang="en-US"/>
            </a:p>
          </p:txBody>
        </p:sp>
        <p:sp>
          <p:nvSpPr>
            <p:cNvPr id="6" name="Freeform 6"/>
            <p:cNvSpPr/>
            <p:nvPr/>
          </p:nvSpPr>
          <p:spPr>
            <a:xfrm>
              <a:off x="69850" y="69850"/>
              <a:ext cx="1940433" cy="1878330"/>
            </a:xfrm>
            <a:custGeom>
              <a:avLst/>
              <a:gdLst/>
              <a:ahLst/>
              <a:cxnLst/>
              <a:rect l="l" t="t" r="r" b="b"/>
              <a:pathLst>
                <a:path w="1940433" h="1878330">
                  <a:moveTo>
                    <a:pt x="1395095" y="0"/>
                  </a:moveTo>
                  <a:lnTo>
                    <a:pt x="1395095" y="1192276"/>
                  </a:lnTo>
                  <a:cubicBezTo>
                    <a:pt x="1395095" y="1288923"/>
                    <a:pt x="1368298" y="1337310"/>
                    <a:pt x="1314577" y="1337310"/>
                  </a:cubicBezTo>
                  <a:cubicBezTo>
                    <a:pt x="1285875" y="1337310"/>
                    <a:pt x="1266698" y="1327531"/>
                    <a:pt x="1256792" y="1307719"/>
                  </a:cubicBezTo>
                  <a:cubicBezTo>
                    <a:pt x="1246886" y="1287907"/>
                    <a:pt x="1242060" y="1249553"/>
                    <a:pt x="1242060" y="1192276"/>
                  </a:cubicBezTo>
                  <a:lnTo>
                    <a:pt x="1242060" y="0"/>
                  </a:lnTo>
                  <a:lnTo>
                    <a:pt x="696849" y="0"/>
                  </a:lnTo>
                  <a:lnTo>
                    <a:pt x="696849" y="1201674"/>
                  </a:lnTo>
                  <a:cubicBezTo>
                    <a:pt x="696849" y="1292098"/>
                    <a:pt x="670052" y="1337310"/>
                    <a:pt x="616331" y="1337310"/>
                  </a:cubicBezTo>
                  <a:cubicBezTo>
                    <a:pt x="587629" y="1337310"/>
                    <a:pt x="568706" y="1327912"/>
                    <a:pt x="559308" y="1309116"/>
                  </a:cubicBezTo>
                  <a:cubicBezTo>
                    <a:pt x="549910" y="1290320"/>
                    <a:pt x="545211" y="1251331"/>
                    <a:pt x="545211" y="1192276"/>
                  </a:cubicBezTo>
                  <a:lnTo>
                    <a:pt x="545211" y="0"/>
                  </a:lnTo>
                  <a:lnTo>
                    <a:pt x="0" y="0"/>
                  </a:lnTo>
                  <a:lnTo>
                    <a:pt x="0" y="1274191"/>
                  </a:lnTo>
                  <a:cubicBezTo>
                    <a:pt x="0" y="1469390"/>
                    <a:pt x="43815" y="1618869"/>
                    <a:pt x="131572" y="1722628"/>
                  </a:cubicBezTo>
                  <a:cubicBezTo>
                    <a:pt x="219329" y="1826387"/>
                    <a:pt x="345567" y="1878330"/>
                    <a:pt x="510286" y="1878330"/>
                  </a:cubicBezTo>
                  <a:cubicBezTo>
                    <a:pt x="614172" y="1878330"/>
                    <a:pt x="701421" y="1858391"/>
                    <a:pt x="772160" y="1818513"/>
                  </a:cubicBezTo>
                  <a:cubicBezTo>
                    <a:pt x="842899" y="1778635"/>
                    <a:pt x="909066" y="1712214"/>
                    <a:pt x="970915" y="1619123"/>
                  </a:cubicBezTo>
                  <a:cubicBezTo>
                    <a:pt x="1071118" y="1791843"/>
                    <a:pt x="1216152" y="1878330"/>
                    <a:pt x="1406017" y="1878330"/>
                  </a:cubicBezTo>
                  <a:cubicBezTo>
                    <a:pt x="1563497" y="1878330"/>
                    <a:pt x="1692021" y="1826387"/>
                    <a:pt x="1791335" y="1722628"/>
                  </a:cubicBezTo>
                  <a:cubicBezTo>
                    <a:pt x="1890649" y="1618869"/>
                    <a:pt x="1940433" y="1484503"/>
                    <a:pt x="1940433" y="1319784"/>
                  </a:cubicBezTo>
                  <a:lnTo>
                    <a:pt x="1940433" y="0"/>
                  </a:lnTo>
                  <a:close/>
                </a:path>
              </a:pathLst>
            </a:custGeom>
            <a:solidFill>
              <a:srgbClr val="234B76"/>
            </a:solidFill>
          </p:spPr>
          <p:txBody>
            <a:bodyPr/>
            <a:lstStyle/>
            <a:p>
              <a:endParaRPr lang="en-US"/>
            </a:p>
          </p:txBody>
        </p:sp>
        <p:sp>
          <p:nvSpPr>
            <p:cNvPr id="7" name="Freeform 7"/>
            <p:cNvSpPr/>
            <p:nvPr/>
          </p:nvSpPr>
          <p:spPr>
            <a:xfrm>
              <a:off x="63500" y="63500"/>
              <a:ext cx="1952879" cy="1891284"/>
            </a:xfrm>
            <a:custGeom>
              <a:avLst/>
              <a:gdLst/>
              <a:ahLst/>
              <a:cxnLst/>
              <a:rect l="l" t="t" r="r" b="b"/>
              <a:pathLst>
                <a:path w="1952879" h="1891284">
                  <a:moveTo>
                    <a:pt x="1407795" y="6350"/>
                  </a:moveTo>
                  <a:lnTo>
                    <a:pt x="1407795" y="1198626"/>
                  </a:lnTo>
                  <a:lnTo>
                    <a:pt x="1401445" y="1198626"/>
                  </a:lnTo>
                  <a:lnTo>
                    <a:pt x="1407795" y="1198626"/>
                  </a:lnTo>
                  <a:cubicBezTo>
                    <a:pt x="1407795" y="1295019"/>
                    <a:pt x="1380871" y="1350010"/>
                    <a:pt x="1320927" y="1350010"/>
                  </a:cubicBezTo>
                  <a:cubicBezTo>
                    <a:pt x="1290701" y="1350010"/>
                    <a:pt x="1268730" y="1339469"/>
                    <a:pt x="1257554" y="1316990"/>
                  </a:cubicBezTo>
                  <a:lnTo>
                    <a:pt x="1263269" y="1314196"/>
                  </a:lnTo>
                  <a:lnTo>
                    <a:pt x="1257554" y="1316990"/>
                  </a:lnTo>
                  <a:cubicBezTo>
                    <a:pt x="1246886" y="1295781"/>
                    <a:pt x="1242060" y="1255903"/>
                    <a:pt x="1242060" y="1198626"/>
                  </a:cubicBezTo>
                  <a:lnTo>
                    <a:pt x="1248410" y="1198626"/>
                  </a:lnTo>
                  <a:lnTo>
                    <a:pt x="1242060" y="1198626"/>
                  </a:lnTo>
                  <a:lnTo>
                    <a:pt x="1242060" y="6350"/>
                  </a:lnTo>
                  <a:lnTo>
                    <a:pt x="1248410" y="6350"/>
                  </a:lnTo>
                  <a:lnTo>
                    <a:pt x="1248410" y="12700"/>
                  </a:lnTo>
                  <a:lnTo>
                    <a:pt x="703199" y="12700"/>
                  </a:lnTo>
                  <a:lnTo>
                    <a:pt x="703199" y="6350"/>
                  </a:lnTo>
                  <a:lnTo>
                    <a:pt x="709549" y="6350"/>
                  </a:lnTo>
                  <a:lnTo>
                    <a:pt x="709549" y="1208024"/>
                  </a:lnTo>
                  <a:lnTo>
                    <a:pt x="703199" y="1208024"/>
                  </a:lnTo>
                  <a:lnTo>
                    <a:pt x="709549" y="1208024"/>
                  </a:lnTo>
                  <a:cubicBezTo>
                    <a:pt x="709549" y="1298575"/>
                    <a:pt x="682371" y="1350010"/>
                    <a:pt x="622681" y="1350010"/>
                  </a:cubicBezTo>
                  <a:cubicBezTo>
                    <a:pt x="592582" y="1350010"/>
                    <a:pt x="570865" y="1339977"/>
                    <a:pt x="559943" y="1318260"/>
                  </a:cubicBezTo>
                  <a:lnTo>
                    <a:pt x="565658" y="1315466"/>
                  </a:lnTo>
                  <a:lnTo>
                    <a:pt x="559943" y="1318260"/>
                  </a:lnTo>
                  <a:cubicBezTo>
                    <a:pt x="549783" y="1297940"/>
                    <a:pt x="545211" y="1257427"/>
                    <a:pt x="545211" y="1198626"/>
                  </a:cubicBezTo>
                  <a:lnTo>
                    <a:pt x="551561" y="1198626"/>
                  </a:lnTo>
                  <a:lnTo>
                    <a:pt x="545211" y="1198626"/>
                  </a:lnTo>
                  <a:lnTo>
                    <a:pt x="545211" y="6350"/>
                  </a:lnTo>
                  <a:lnTo>
                    <a:pt x="551561" y="6350"/>
                  </a:lnTo>
                  <a:lnTo>
                    <a:pt x="551561" y="12700"/>
                  </a:lnTo>
                  <a:lnTo>
                    <a:pt x="6350" y="12700"/>
                  </a:lnTo>
                  <a:lnTo>
                    <a:pt x="6350" y="6350"/>
                  </a:lnTo>
                  <a:lnTo>
                    <a:pt x="12700" y="6350"/>
                  </a:lnTo>
                  <a:lnTo>
                    <a:pt x="12700" y="1280541"/>
                  </a:lnTo>
                  <a:lnTo>
                    <a:pt x="6350" y="1280541"/>
                  </a:lnTo>
                  <a:lnTo>
                    <a:pt x="12700" y="1280541"/>
                  </a:lnTo>
                  <a:cubicBezTo>
                    <a:pt x="12700" y="1474851"/>
                    <a:pt x="56388" y="1622679"/>
                    <a:pt x="142748" y="1724914"/>
                  </a:cubicBezTo>
                  <a:lnTo>
                    <a:pt x="142748" y="1724914"/>
                  </a:lnTo>
                  <a:cubicBezTo>
                    <a:pt x="228981" y="1827022"/>
                    <a:pt x="353314" y="1878457"/>
                    <a:pt x="516509" y="1878457"/>
                  </a:cubicBezTo>
                  <a:lnTo>
                    <a:pt x="516509" y="1884807"/>
                  </a:lnTo>
                  <a:lnTo>
                    <a:pt x="516509" y="1878457"/>
                  </a:lnTo>
                  <a:cubicBezTo>
                    <a:pt x="619506" y="1878457"/>
                    <a:pt x="705739" y="1858645"/>
                    <a:pt x="775208" y="1819529"/>
                  </a:cubicBezTo>
                  <a:lnTo>
                    <a:pt x="775208" y="1819529"/>
                  </a:lnTo>
                  <a:cubicBezTo>
                    <a:pt x="844804" y="1780413"/>
                    <a:pt x="910336" y="1714754"/>
                    <a:pt x="971804" y="1622171"/>
                  </a:cubicBezTo>
                  <a:lnTo>
                    <a:pt x="977519" y="1613662"/>
                  </a:lnTo>
                  <a:lnTo>
                    <a:pt x="982599" y="1622552"/>
                  </a:lnTo>
                  <a:cubicBezTo>
                    <a:pt x="1081786" y="1793494"/>
                    <a:pt x="1224788" y="1878584"/>
                    <a:pt x="1412113" y="1878584"/>
                  </a:cubicBezTo>
                  <a:lnTo>
                    <a:pt x="1412113" y="1884934"/>
                  </a:lnTo>
                  <a:lnTo>
                    <a:pt x="1412113" y="1878584"/>
                  </a:lnTo>
                  <a:cubicBezTo>
                    <a:pt x="1568069" y="1878584"/>
                    <a:pt x="1694815" y="1827276"/>
                    <a:pt x="1792859" y="1724787"/>
                  </a:cubicBezTo>
                  <a:lnTo>
                    <a:pt x="1792859" y="1724787"/>
                  </a:lnTo>
                  <a:cubicBezTo>
                    <a:pt x="1890903" y="1622298"/>
                    <a:pt x="1940179" y="1489710"/>
                    <a:pt x="1940179" y="1326388"/>
                  </a:cubicBezTo>
                  <a:lnTo>
                    <a:pt x="1946529" y="1326388"/>
                  </a:lnTo>
                  <a:lnTo>
                    <a:pt x="1940179" y="1326388"/>
                  </a:lnTo>
                  <a:lnTo>
                    <a:pt x="1940179" y="6350"/>
                  </a:lnTo>
                  <a:lnTo>
                    <a:pt x="1946529" y="6350"/>
                  </a:lnTo>
                  <a:lnTo>
                    <a:pt x="1946529" y="12700"/>
                  </a:lnTo>
                  <a:lnTo>
                    <a:pt x="1401445" y="12700"/>
                  </a:lnTo>
                  <a:lnTo>
                    <a:pt x="1401445" y="6350"/>
                  </a:lnTo>
                  <a:lnTo>
                    <a:pt x="1407795" y="6350"/>
                  </a:lnTo>
                  <a:moveTo>
                    <a:pt x="1395095" y="6350"/>
                  </a:moveTo>
                  <a:lnTo>
                    <a:pt x="1395095" y="0"/>
                  </a:lnTo>
                  <a:lnTo>
                    <a:pt x="1952879" y="0"/>
                  </a:lnTo>
                  <a:lnTo>
                    <a:pt x="1952879" y="1326261"/>
                  </a:lnTo>
                  <a:cubicBezTo>
                    <a:pt x="1952879" y="1492377"/>
                    <a:pt x="1902714" y="1628267"/>
                    <a:pt x="1802130" y="1733423"/>
                  </a:cubicBezTo>
                  <a:lnTo>
                    <a:pt x="1797558" y="1728978"/>
                  </a:lnTo>
                  <a:lnTo>
                    <a:pt x="1802130" y="1733423"/>
                  </a:lnTo>
                  <a:cubicBezTo>
                    <a:pt x="1701419" y="1838706"/>
                    <a:pt x="1571244" y="1891157"/>
                    <a:pt x="1412240" y="1891157"/>
                  </a:cubicBezTo>
                  <a:cubicBezTo>
                    <a:pt x="1220089" y="1891157"/>
                    <a:pt x="1073023" y="1803400"/>
                    <a:pt x="971677" y="1628902"/>
                  </a:cubicBezTo>
                  <a:lnTo>
                    <a:pt x="977138" y="1625727"/>
                  </a:lnTo>
                  <a:lnTo>
                    <a:pt x="982472" y="1629283"/>
                  </a:lnTo>
                  <a:cubicBezTo>
                    <a:pt x="920369" y="1722882"/>
                    <a:pt x="853440" y="1790192"/>
                    <a:pt x="781558" y="1830705"/>
                  </a:cubicBezTo>
                  <a:lnTo>
                    <a:pt x="778383" y="1825117"/>
                  </a:lnTo>
                  <a:lnTo>
                    <a:pt x="781558" y="1830705"/>
                  </a:lnTo>
                  <a:cubicBezTo>
                    <a:pt x="709676" y="1871218"/>
                    <a:pt x="621284" y="1891284"/>
                    <a:pt x="516636" y="1891284"/>
                  </a:cubicBezTo>
                  <a:cubicBezTo>
                    <a:pt x="350520" y="1891284"/>
                    <a:pt x="222377" y="1838833"/>
                    <a:pt x="133096" y="1733296"/>
                  </a:cubicBezTo>
                  <a:lnTo>
                    <a:pt x="137922" y="1729232"/>
                  </a:lnTo>
                  <a:lnTo>
                    <a:pt x="133096" y="1733296"/>
                  </a:lnTo>
                  <a:cubicBezTo>
                    <a:pt x="44069" y="1627759"/>
                    <a:pt x="0" y="1476629"/>
                    <a:pt x="0" y="1280541"/>
                  </a:cubicBezTo>
                  <a:lnTo>
                    <a:pt x="0" y="0"/>
                  </a:lnTo>
                  <a:lnTo>
                    <a:pt x="557784" y="0"/>
                  </a:lnTo>
                  <a:lnTo>
                    <a:pt x="557784" y="1198626"/>
                  </a:lnTo>
                  <a:cubicBezTo>
                    <a:pt x="557784" y="1257935"/>
                    <a:pt x="562610" y="1295400"/>
                    <a:pt x="571246" y="1312545"/>
                  </a:cubicBezTo>
                  <a:lnTo>
                    <a:pt x="571246" y="1312545"/>
                  </a:lnTo>
                  <a:cubicBezTo>
                    <a:pt x="579120" y="1328420"/>
                    <a:pt x="595376" y="1337183"/>
                    <a:pt x="622681" y="1337183"/>
                  </a:cubicBezTo>
                  <a:cubicBezTo>
                    <a:pt x="670306" y="1337183"/>
                    <a:pt x="696849" y="1298194"/>
                    <a:pt x="696849" y="1207897"/>
                  </a:cubicBezTo>
                  <a:lnTo>
                    <a:pt x="696849" y="0"/>
                  </a:lnTo>
                  <a:lnTo>
                    <a:pt x="1254760" y="0"/>
                  </a:lnTo>
                  <a:lnTo>
                    <a:pt x="1254760" y="1198626"/>
                  </a:lnTo>
                  <a:cubicBezTo>
                    <a:pt x="1254760" y="1256030"/>
                    <a:pt x="1259713" y="1293114"/>
                    <a:pt x="1268857" y="1311275"/>
                  </a:cubicBezTo>
                  <a:lnTo>
                    <a:pt x="1268857" y="1311275"/>
                  </a:lnTo>
                  <a:cubicBezTo>
                    <a:pt x="1277239" y="1328166"/>
                    <a:pt x="1293749" y="1337310"/>
                    <a:pt x="1320927" y="1337310"/>
                  </a:cubicBezTo>
                  <a:cubicBezTo>
                    <a:pt x="1368298" y="1337310"/>
                    <a:pt x="1395095" y="1295527"/>
                    <a:pt x="1395095" y="1198626"/>
                  </a:cubicBezTo>
                  <a:lnTo>
                    <a:pt x="1395095" y="6350"/>
                  </a:lnTo>
                  <a:close/>
                </a:path>
              </a:pathLst>
            </a:custGeom>
            <a:solidFill>
              <a:srgbClr val="FFFFFF"/>
            </a:solidFill>
          </p:spPr>
          <p:txBody>
            <a:bodyPr/>
            <a:lstStyle/>
            <a:p>
              <a:endParaRPr lang="en-US"/>
            </a:p>
          </p:txBody>
        </p:sp>
        <p:sp>
          <p:nvSpPr>
            <p:cNvPr id="8" name="Freeform 8"/>
            <p:cNvSpPr/>
            <p:nvPr/>
          </p:nvSpPr>
          <p:spPr>
            <a:xfrm>
              <a:off x="2007743" y="69850"/>
              <a:ext cx="930656" cy="1878584"/>
            </a:xfrm>
            <a:custGeom>
              <a:avLst/>
              <a:gdLst/>
              <a:ahLst/>
              <a:cxnLst/>
              <a:rect l="l" t="t" r="r" b="b"/>
              <a:pathLst>
                <a:path w="930656" h="1878584">
                  <a:moveTo>
                    <a:pt x="714502" y="0"/>
                  </a:moveTo>
                  <a:cubicBezTo>
                    <a:pt x="547624" y="0"/>
                    <a:pt x="403987" y="60960"/>
                    <a:pt x="283845" y="182880"/>
                  </a:cubicBezTo>
                  <a:cubicBezTo>
                    <a:pt x="163703" y="304800"/>
                    <a:pt x="103632" y="450088"/>
                    <a:pt x="103632" y="618744"/>
                  </a:cubicBezTo>
                  <a:cubicBezTo>
                    <a:pt x="103632" y="758571"/>
                    <a:pt x="143383" y="898398"/>
                    <a:pt x="222885" y="1038225"/>
                  </a:cubicBezTo>
                  <a:cubicBezTo>
                    <a:pt x="272669" y="1126490"/>
                    <a:pt x="297561" y="1183767"/>
                    <a:pt x="297561" y="1209929"/>
                  </a:cubicBezTo>
                  <a:cubicBezTo>
                    <a:pt x="297561" y="1250188"/>
                    <a:pt x="282067" y="1283589"/>
                    <a:pt x="251079" y="1310259"/>
                  </a:cubicBezTo>
                  <a:cubicBezTo>
                    <a:pt x="220091" y="1336929"/>
                    <a:pt x="181356" y="1350264"/>
                    <a:pt x="135001" y="1350264"/>
                  </a:cubicBezTo>
                  <a:cubicBezTo>
                    <a:pt x="95631" y="1350264"/>
                    <a:pt x="50673" y="1334135"/>
                    <a:pt x="0" y="1301750"/>
                  </a:cubicBezTo>
                  <a:lnTo>
                    <a:pt x="0" y="1819529"/>
                  </a:lnTo>
                  <a:cubicBezTo>
                    <a:pt x="83947" y="1858899"/>
                    <a:pt x="168656" y="1878584"/>
                    <a:pt x="254254" y="1878584"/>
                  </a:cubicBezTo>
                  <a:cubicBezTo>
                    <a:pt x="432562" y="1878584"/>
                    <a:pt x="583438" y="1818259"/>
                    <a:pt x="707136" y="1697736"/>
                  </a:cubicBezTo>
                  <a:cubicBezTo>
                    <a:pt x="830834" y="1577213"/>
                    <a:pt x="892683" y="1429893"/>
                    <a:pt x="892683" y="1256030"/>
                  </a:cubicBezTo>
                  <a:cubicBezTo>
                    <a:pt x="892683" y="1137158"/>
                    <a:pt x="855980" y="1013968"/>
                    <a:pt x="782574" y="886333"/>
                  </a:cubicBezTo>
                  <a:lnTo>
                    <a:pt x="741934" y="815594"/>
                  </a:lnTo>
                  <a:cubicBezTo>
                    <a:pt x="710438" y="760476"/>
                    <a:pt x="694690" y="715137"/>
                    <a:pt x="694690" y="679196"/>
                  </a:cubicBezTo>
                  <a:cubicBezTo>
                    <a:pt x="694690" y="637286"/>
                    <a:pt x="709168" y="601472"/>
                    <a:pt x="737997" y="571754"/>
                  </a:cubicBezTo>
                  <a:cubicBezTo>
                    <a:pt x="766826" y="542036"/>
                    <a:pt x="801370" y="527177"/>
                    <a:pt x="841502" y="527177"/>
                  </a:cubicBezTo>
                  <a:cubicBezTo>
                    <a:pt x="862457" y="527177"/>
                    <a:pt x="892175" y="533781"/>
                    <a:pt x="930656" y="546862"/>
                  </a:cubicBezTo>
                  <a:lnTo>
                    <a:pt x="930656" y="36703"/>
                  </a:lnTo>
                  <a:cubicBezTo>
                    <a:pt x="859917" y="12192"/>
                    <a:pt x="787908" y="0"/>
                    <a:pt x="714502" y="0"/>
                  </a:cubicBezTo>
                </a:path>
              </a:pathLst>
            </a:custGeom>
            <a:solidFill>
              <a:srgbClr val="72B6B0"/>
            </a:solidFill>
          </p:spPr>
          <p:txBody>
            <a:bodyPr/>
            <a:lstStyle/>
            <a:p>
              <a:endParaRPr lang="en-US"/>
            </a:p>
          </p:txBody>
        </p:sp>
        <p:sp>
          <p:nvSpPr>
            <p:cNvPr id="9" name="Freeform 9"/>
            <p:cNvSpPr/>
            <p:nvPr/>
          </p:nvSpPr>
          <p:spPr>
            <a:xfrm>
              <a:off x="2001393" y="63500"/>
              <a:ext cx="943483" cy="1891157"/>
            </a:xfrm>
            <a:custGeom>
              <a:avLst/>
              <a:gdLst/>
              <a:ahLst/>
              <a:cxnLst/>
              <a:rect l="l" t="t" r="r" b="b"/>
              <a:pathLst>
                <a:path w="943483" h="1891157">
                  <a:moveTo>
                    <a:pt x="720852" y="12700"/>
                  </a:moveTo>
                  <a:cubicBezTo>
                    <a:pt x="555625" y="12700"/>
                    <a:pt x="413766" y="72898"/>
                    <a:pt x="294767" y="193675"/>
                  </a:cubicBezTo>
                  <a:lnTo>
                    <a:pt x="294767" y="193675"/>
                  </a:lnTo>
                  <a:cubicBezTo>
                    <a:pt x="175768" y="314452"/>
                    <a:pt x="116332" y="458089"/>
                    <a:pt x="116332" y="625094"/>
                  </a:cubicBezTo>
                  <a:lnTo>
                    <a:pt x="109982" y="625094"/>
                  </a:lnTo>
                  <a:lnTo>
                    <a:pt x="116332" y="625094"/>
                  </a:lnTo>
                  <a:cubicBezTo>
                    <a:pt x="116332" y="763651"/>
                    <a:pt x="155702" y="902462"/>
                    <a:pt x="234823" y="1041400"/>
                  </a:cubicBezTo>
                  <a:lnTo>
                    <a:pt x="234823" y="1041400"/>
                  </a:lnTo>
                  <a:lnTo>
                    <a:pt x="234823" y="1041400"/>
                  </a:lnTo>
                  <a:cubicBezTo>
                    <a:pt x="284353" y="1129157"/>
                    <a:pt x="310388" y="1187958"/>
                    <a:pt x="310388" y="1216279"/>
                  </a:cubicBezTo>
                  <a:lnTo>
                    <a:pt x="304038" y="1216279"/>
                  </a:lnTo>
                  <a:lnTo>
                    <a:pt x="310388" y="1216279"/>
                  </a:lnTo>
                  <a:cubicBezTo>
                    <a:pt x="310388" y="1258316"/>
                    <a:pt x="294005" y="1293495"/>
                    <a:pt x="261620" y="1321435"/>
                  </a:cubicBezTo>
                  <a:lnTo>
                    <a:pt x="257429" y="1316609"/>
                  </a:lnTo>
                  <a:lnTo>
                    <a:pt x="261620" y="1321435"/>
                  </a:lnTo>
                  <a:cubicBezTo>
                    <a:pt x="229235" y="1349248"/>
                    <a:pt x="189103" y="1362964"/>
                    <a:pt x="141478" y="1362964"/>
                  </a:cubicBezTo>
                  <a:cubicBezTo>
                    <a:pt x="100457" y="1362964"/>
                    <a:pt x="54229" y="1346200"/>
                    <a:pt x="3048" y="1313434"/>
                  </a:cubicBezTo>
                  <a:lnTo>
                    <a:pt x="6477" y="1308100"/>
                  </a:lnTo>
                  <a:lnTo>
                    <a:pt x="12827" y="1308100"/>
                  </a:lnTo>
                  <a:lnTo>
                    <a:pt x="12827" y="1825879"/>
                  </a:lnTo>
                  <a:lnTo>
                    <a:pt x="6477" y="1825879"/>
                  </a:lnTo>
                  <a:lnTo>
                    <a:pt x="9144" y="1820164"/>
                  </a:lnTo>
                  <a:cubicBezTo>
                    <a:pt x="92329" y="1859153"/>
                    <a:pt x="176149" y="1878584"/>
                    <a:pt x="260731" y="1878584"/>
                  </a:cubicBezTo>
                  <a:lnTo>
                    <a:pt x="260731" y="1884934"/>
                  </a:lnTo>
                  <a:lnTo>
                    <a:pt x="260731" y="1878584"/>
                  </a:lnTo>
                  <a:cubicBezTo>
                    <a:pt x="437388" y="1878584"/>
                    <a:pt x="586740" y="1818894"/>
                    <a:pt x="709168" y="1699514"/>
                  </a:cubicBezTo>
                  <a:lnTo>
                    <a:pt x="713613" y="1704086"/>
                  </a:lnTo>
                  <a:lnTo>
                    <a:pt x="709168" y="1699514"/>
                  </a:lnTo>
                  <a:cubicBezTo>
                    <a:pt x="831596" y="1580134"/>
                    <a:pt x="892810" y="1434465"/>
                    <a:pt x="892810" y="1262253"/>
                  </a:cubicBezTo>
                  <a:lnTo>
                    <a:pt x="899160" y="1262253"/>
                  </a:lnTo>
                  <a:lnTo>
                    <a:pt x="892810" y="1262253"/>
                  </a:lnTo>
                  <a:cubicBezTo>
                    <a:pt x="892810" y="1144778"/>
                    <a:pt x="856488" y="1022604"/>
                    <a:pt x="783590" y="895731"/>
                  </a:cubicBezTo>
                  <a:lnTo>
                    <a:pt x="742950" y="824865"/>
                  </a:lnTo>
                  <a:cubicBezTo>
                    <a:pt x="711327" y="769493"/>
                    <a:pt x="694944" y="722884"/>
                    <a:pt x="694944" y="685419"/>
                  </a:cubicBezTo>
                  <a:lnTo>
                    <a:pt x="701294" y="685419"/>
                  </a:lnTo>
                  <a:lnTo>
                    <a:pt x="694944" y="685419"/>
                  </a:lnTo>
                  <a:cubicBezTo>
                    <a:pt x="694944" y="641858"/>
                    <a:pt x="709930" y="604393"/>
                    <a:pt x="740029" y="573532"/>
                  </a:cubicBezTo>
                  <a:lnTo>
                    <a:pt x="740029" y="573532"/>
                  </a:lnTo>
                  <a:cubicBezTo>
                    <a:pt x="770001" y="542671"/>
                    <a:pt x="806196" y="527050"/>
                    <a:pt x="848106" y="527050"/>
                  </a:cubicBezTo>
                  <a:lnTo>
                    <a:pt x="848106" y="533400"/>
                  </a:lnTo>
                  <a:lnTo>
                    <a:pt x="848106" y="527050"/>
                  </a:lnTo>
                  <a:cubicBezTo>
                    <a:pt x="870204" y="527050"/>
                    <a:pt x="900684" y="533908"/>
                    <a:pt x="939292" y="546989"/>
                  </a:cubicBezTo>
                  <a:lnTo>
                    <a:pt x="937260" y="552958"/>
                  </a:lnTo>
                  <a:lnTo>
                    <a:pt x="930910" y="552958"/>
                  </a:lnTo>
                  <a:lnTo>
                    <a:pt x="930910" y="43053"/>
                  </a:lnTo>
                  <a:lnTo>
                    <a:pt x="937260" y="43053"/>
                  </a:lnTo>
                  <a:lnTo>
                    <a:pt x="935228" y="49022"/>
                  </a:lnTo>
                  <a:cubicBezTo>
                    <a:pt x="864870" y="24765"/>
                    <a:pt x="793496" y="12700"/>
                    <a:pt x="720852" y="12700"/>
                  </a:cubicBezTo>
                  <a:moveTo>
                    <a:pt x="720852" y="0"/>
                  </a:moveTo>
                  <a:cubicBezTo>
                    <a:pt x="795020" y="0"/>
                    <a:pt x="867791" y="12319"/>
                    <a:pt x="939165" y="37084"/>
                  </a:cubicBezTo>
                  <a:lnTo>
                    <a:pt x="943483" y="38608"/>
                  </a:lnTo>
                  <a:lnTo>
                    <a:pt x="943483" y="561848"/>
                  </a:lnTo>
                  <a:lnTo>
                    <a:pt x="935101" y="558927"/>
                  </a:lnTo>
                  <a:cubicBezTo>
                    <a:pt x="896747" y="545846"/>
                    <a:pt x="867918" y="539623"/>
                    <a:pt x="847979" y="539623"/>
                  </a:cubicBezTo>
                  <a:cubicBezTo>
                    <a:pt x="809498" y="539623"/>
                    <a:pt x="776605" y="553720"/>
                    <a:pt x="748919" y="582295"/>
                  </a:cubicBezTo>
                  <a:lnTo>
                    <a:pt x="744347" y="577850"/>
                  </a:lnTo>
                  <a:lnTo>
                    <a:pt x="748919" y="582295"/>
                  </a:lnTo>
                  <a:cubicBezTo>
                    <a:pt x="721233" y="610870"/>
                    <a:pt x="707517" y="645033"/>
                    <a:pt x="707517" y="685292"/>
                  </a:cubicBezTo>
                  <a:cubicBezTo>
                    <a:pt x="707517" y="719455"/>
                    <a:pt x="722630" y="763778"/>
                    <a:pt x="753872" y="818515"/>
                  </a:cubicBezTo>
                  <a:lnTo>
                    <a:pt x="748411" y="821690"/>
                  </a:lnTo>
                  <a:lnTo>
                    <a:pt x="753872" y="818515"/>
                  </a:lnTo>
                  <a:lnTo>
                    <a:pt x="794512" y="889254"/>
                  </a:lnTo>
                  <a:lnTo>
                    <a:pt x="789051" y="892429"/>
                  </a:lnTo>
                  <a:lnTo>
                    <a:pt x="794512" y="889254"/>
                  </a:lnTo>
                  <a:cubicBezTo>
                    <a:pt x="868299" y="1017524"/>
                    <a:pt x="905510" y="1141857"/>
                    <a:pt x="905510" y="1262126"/>
                  </a:cubicBezTo>
                  <a:cubicBezTo>
                    <a:pt x="905510" y="1437767"/>
                    <a:pt x="843026" y="1586611"/>
                    <a:pt x="718058" y="1708404"/>
                  </a:cubicBezTo>
                  <a:lnTo>
                    <a:pt x="718058" y="1708404"/>
                  </a:lnTo>
                  <a:cubicBezTo>
                    <a:pt x="593217" y="1830197"/>
                    <a:pt x="440563" y="1891157"/>
                    <a:pt x="260731" y="1891157"/>
                  </a:cubicBezTo>
                  <a:cubicBezTo>
                    <a:pt x="174117" y="1891157"/>
                    <a:pt x="88392" y="1871218"/>
                    <a:pt x="3683" y="1831594"/>
                  </a:cubicBezTo>
                  <a:lnTo>
                    <a:pt x="0" y="1829943"/>
                  </a:lnTo>
                  <a:lnTo>
                    <a:pt x="0" y="1296543"/>
                  </a:lnTo>
                  <a:lnTo>
                    <a:pt x="9779" y="1302766"/>
                  </a:lnTo>
                  <a:cubicBezTo>
                    <a:pt x="59944" y="1334770"/>
                    <a:pt x="103759" y="1350264"/>
                    <a:pt x="141351" y="1350264"/>
                  </a:cubicBezTo>
                  <a:cubicBezTo>
                    <a:pt x="186309" y="1350264"/>
                    <a:pt x="223520" y="1337310"/>
                    <a:pt x="253238" y="1311783"/>
                  </a:cubicBezTo>
                  <a:lnTo>
                    <a:pt x="253238" y="1311783"/>
                  </a:lnTo>
                  <a:cubicBezTo>
                    <a:pt x="282829" y="1286383"/>
                    <a:pt x="297561" y="1254633"/>
                    <a:pt x="297561" y="1216279"/>
                  </a:cubicBezTo>
                  <a:cubicBezTo>
                    <a:pt x="297561" y="1192149"/>
                    <a:pt x="273812" y="1136523"/>
                    <a:pt x="223647" y="1047623"/>
                  </a:cubicBezTo>
                  <a:lnTo>
                    <a:pt x="229235" y="1044448"/>
                  </a:lnTo>
                  <a:lnTo>
                    <a:pt x="223774" y="1047623"/>
                  </a:lnTo>
                  <a:cubicBezTo>
                    <a:pt x="143764" y="907034"/>
                    <a:pt x="103632" y="766064"/>
                    <a:pt x="103632" y="624967"/>
                  </a:cubicBezTo>
                  <a:cubicBezTo>
                    <a:pt x="103632" y="454660"/>
                    <a:pt x="164338" y="307721"/>
                    <a:pt x="285750" y="184658"/>
                  </a:cubicBezTo>
                  <a:lnTo>
                    <a:pt x="290322" y="189103"/>
                  </a:lnTo>
                  <a:lnTo>
                    <a:pt x="285750" y="184658"/>
                  </a:lnTo>
                  <a:cubicBezTo>
                    <a:pt x="407035" y="61722"/>
                    <a:pt x="552196" y="0"/>
                    <a:pt x="720852" y="0"/>
                  </a:cubicBezTo>
                  <a:close/>
                </a:path>
              </a:pathLst>
            </a:custGeom>
            <a:solidFill>
              <a:srgbClr val="FFFFFF"/>
            </a:solidFill>
          </p:spPr>
          <p:txBody>
            <a:bodyPr/>
            <a:lstStyle/>
            <a:p>
              <a:endParaRPr lang="en-US"/>
            </a:p>
          </p:txBody>
        </p:sp>
      </p:grpSp>
      <p:grpSp>
        <p:nvGrpSpPr>
          <p:cNvPr id="10" name="Group 10"/>
          <p:cNvGrpSpPr>
            <a:grpSpLocks noChangeAspect="1"/>
          </p:cNvGrpSpPr>
          <p:nvPr/>
        </p:nvGrpSpPr>
        <p:grpSpPr>
          <a:xfrm>
            <a:off x="2400103" y="860375"/>
            <a:ext cx="6215062" cy="348258"/>
            <a:chOff x="0" y="0"/>
            <a:chExt cx="13258800" cy="742950"/>
          </a:xfrm>
        </p:grpSpPr>
        <p:sp>
          <p:nvSpPr>
            <p:cNvPr id="11" name="Freeform 11"/>
            <p:cNvSpPr/>
            <p:nvPr/>
          </p:nvSpPr>
          <p:spPr>
            <a:xfrm>
              <a:off x="0" y="0"/>
              <a:ext cx="13258800" cy="742950"/>
            </a:xfrm>
            <a:custGeom>
              <a:avLst/>
              <a:gdLst/>
              <a:ahLst/>
              <a:cxnLst/>
              <a:rect l="l" t="t" r="r" b="b"/>
              <a:pathLst>
                <a:path w="13258800" h="742950">
                  <a:moveTo>
                    <a:pt x="0" y="742950"/>
                  </a:moveTo>
                  <a:lnTo>
                    <a:pt x="13258800" y="742950"/>
                  </a:lnTo>
                  <a:lnTo>
                    <a:pt x="13258800" y="0"/>
                  </a:lnTo>
                  <a:lnTo>
                    <a:pt x="0" y="0"/>
                  </a:lnTo>
                  <a:close/>
                </a:path>
              </a:pathLst>
            </a:custGeom>
            <a:solidFill>
              <a:srgbClr val="72B6B0"/>
            </a:solidFill>
          </p:spPr>
          <p:txBody>
            <a:bodyPr/>
            <a:lstStyle/>
            <a:p>
              <a:endParaRPr lang="en-US"/>
            </a:p>
          </p:txBody>
        </p:sp>
      </p:grpSp>
      <p:grpSp>
        <p:nvGrpSpPr>
          <p:cNvPr id="12" name="Group 12"/>
          <p:cNvGrpSpPr>
            <a:grpSpLocks noChangeAspect="1"/>
          </p:cNvGrpSpPr>
          <p:nvPr/>
        </p:nvGrpSpPr>
        <p:grpSpPr>
          <a:xfrm>
            <a:off x="2400103" y="1325701"/>
            <a:ext cx="6215062" cy="348258"/>
            <a:chOff x="0" y="0"/>
            <a:chExt cx="13258800" cy="742950"/>
          </a:xfrm>
        </p:grpSpPr>
        <p:sp>
          <p:nvSpPr>
            <p:cNvPr id="13" name="Freeform 13"/>
            <p:cNvSpPr/>
            <p:nvPr/>
          </p:nvSpPr>
          <p:spPr>
            <a:xfrm>
              <a:off x="0" y="0"/>
              <a:ext cx="13258800" cy="742950"/>
            </a:xfrm>
            <a:custGeom>
              <a:avLst/>
              <a:gdLst/>
              <a:ahLst/>
              <a:cxnLst/>
              <a:rect l="l" t="t" r="r" b="b"/>
              <a:pathLst>
                <a:path w="13258800" h="742950">
                  <a:moveTo>
                    <a:pt x="0" y="742950"/>
                  </a:moveTo>
                  <a:lnTo>
                    <a:pt x="13258800" y="742950"/>
                  </a:lnTo>
                  <a:lnTo>
                    <a:pt x="13258800" y="0"/>
                  </a:lnTo>
                  <a:lnTo>
                    <a:pt x="0" y="0"/>
                  </a:lnTo>
                  <a:close/>
                </a:path>
              </a:pathLst>
            </a:custGeom>
            <a:solidFill>
              <a:srgbClr val="72B6B0"/>
            </a:solidFill>
          </p:spPr>
          <p:txBody>
            <a:bodyPr/>
            <a:lstStyle/>
            <a:p>
              <a:endParaRPr lang="en-US"/>
            </a:p>
          </p:txBody>
        </p:sp>
      </p:grpSp>
      <p:grpSp>
        <p:nvGrpSpPr>
          <p:cNvPr id="14" name="Group 14"/>
          <p:cNvGrpSpPr>
            <a:grpSpLocks noChangeAspect="1"/>
          </p:cNvGrpSpPr>
          <p:nvPr/>
        </p:nvGrpSpPr>
        <p:grpSpPr>
          <a:xfrm>
            <a:off x="2400103" y="1788259"/>
            <a:ext cx="6215062" cy="348258"/>
            <a:chOff x="0" y="0"/>
            <a:chExt cx="13258800" cy="742950"/>
          </a:xfrm>
        </p:grpSpPr>
        <p:sp>
          <p:nvSpPr>
            <p:cNvPr id="15" name="Freeform 15"/>
            <p:cNvSpPr/>
            <p:nvPr/>
          </p:nvSpPr>
          <p:spPr>
            <a:xfrm>
              <a:off x="0" y="0"/>
              <a:ext cx="13258800" cy="742950"/>
            </a:xfrm>
            <a:custGeom>
              <a:avLst/>
              <a:gdLst/>
              <a:ahLst/>
              <a:cxnLst/>
              <a:rect l="l" t="t" r="r" b="b"/>
              <a:pathLst>
                <a:path w="13258800" h="742950">
                  <a:moveTo>
                    <a:pt x="0" y="742950"/>
                  </a:moveTo>
                  <a:lnTo>
                    <a:pt x="13258800" y="742950"/>
                  </a:lnTo>
                  <a:lnTo>
                    <a:pt x="13258800" y="0"/>
                  </a:lnTo>
                  <a:lnTo>
                    <a:pt x="0" y="0"/>
                  </a:lnTo>
                  <a:close/>
                </a:path>
              </a:pathLst>
            </a:custGeom>
            <a:solidFill>
              <a:srgbClr val="72B6B0"/>
            </a:solidFill>
          </p:spPr>
          <p:txBody>
            <a:bodyPr/>
            <a:lstStyle/>
            <a:p>
              <a:endParaRPr lang="en-US"/>
            </a:p>
          </p:txBody>
        </p:sp>
      </p:grpSp>
      <p:grpSp>
        <p:nvGrpSpPr>
          <p:cNvPr id="16" name="Group 16"/>
          <p:cNvGrpSpPr>
            <a:grpSpLocks noChangeAspect="1"/>
          </p:cNvGrpSpPr>
          <p:nvPr/>
        </p:nvGrpSpPr>
        <p:grpSpPr>
          <a:xfrm>
            <a:off x="9220724" y="9629181"/>
            <a:ext cx="2198846" cy="11908"/>
            <a:chOff x="0" y="0"/>
            <a:chExt cx="4690872" cy="25400"/>
          </a:xfrm>
        </p:grpSpPr>
        <p:sp>
          <p:nvSpPr>
            <p:cNvPr id="17" name="Freeform 17"/>
            <p:cNvSpPr/>
            <p:nvPr/>
          </p:nvSpPr>
          <p:spPr>
            <a:xfrm>
              <a:off x="0" y="0"/>
              <a:ext cx="4690872" cy="25400"/>
            </a:xfrm>
            <a:custGeom>
              <a:avLst/>
              <a:gdLst/>
              <a:ahLst/>
              <a:cxnLst/>
              <a:rect l="l" t="t" r="r" b="b"/>
              <a:pathLst>
                <a:path w="4690872" h="25400">
                  <a:moveTo>
                    <a:pt x="0" y="0"/>
                  </a:moveTo>
                  <a:lnTo>
                    <a:pt x="4690872" y="0"/>
                  </a:lnTo>
                  <a:lnTo>
                    <a:pt x="4690872" y="25400"/>
                  </a:lnTo>
                  <a:lnTo>
                    <a:pt x="0" y="25400"/>
                  </a:lnTo>
                  <a:close/>
                </a:path>
              </a:pathLst>
            </a:custGeom>
            <a:solidFill>
              <a:srgbClr val="234B76"/>
            </a:solidFill>
          </p:spPr>
          <p:txBody>
            <a:bodyPr/>
            <a:lstStyle/>
            <a:p>
              <a:endParaRPr lang="en-US"/>
            </a:p>
          </p:txBody>
        </p:sp>
      </p:grpSp>
      <p:grpSp>
        <p:nvGrpSpPr>
          <p:cNvPr id="18" name="Group 18"/>
          <p:cNvGrpSpPr/>
          <p:nvPr/>
        </p:nvGrpSpPr>
        <p:grpSpPr>
          <a:xfrm>
            <a:off x="7600950" y="3600450"/>
            <a:ext cx="3086100" cy="3086100"/>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2B6B0"/>
            </a:solidFill>
          </p:spPr>
          <p:txBody>
            <a:bodyPr/>
            <a:lstStyle/>
            <a:p>
              <a:endParaRPr lang="en-US"/>
            </a:p>
          </p:txBody>
        </p:sp>
        <p:sp>
          <p:nvSpPr>
            <p:cNvPr id="20" name="TextBox 20"/>
            <p:cNvSpPr txBox="1"/>
            <p:nvPr/>
          </p:nvSpPr>
          <p:spPr>
            <a:xfrm>
              <a:off x="76200" y="38100"/>
              <a:ext cx="660400" cy="698500"/>
            </a:xfrm>
            <a:prstGeom prst="rect">
              <a:avLst/>
            </a:prstGeom>
          </p:spPr>
          <p:txBody>
            <a:bodyPr lIns="50800" tIns="50800" rIns="50800" bIns="50800" rtlCol="0" anchor="ctr"/>
            <a:lstStyle/>
            <a:p>
              <a:pPr algn="ctr">
                <a:lnSpc>
                  <a:spcPts val="2100"/>
                </a:lnSpc>
              </a:pPr>
              <a:endParaRPr/>
            </a:p>
          </p:txBody>
        </p:sp>
      </p:grpSp>
      <p:sp>
        <p:nvSpPr>
          <p:cNvPr id="21" name="TextBox 21"/>
          <p:cNvSpPr txBox="1"/>
          <p:nvPr/>
        </p:nvSpPr>
        <p:spPr>
          <a:xfrm>
            <a:off x="4922604" y="9504923"/>
            <a:ext cx="2227729" cy="417911"/>
          </a:xfrm>
          <a:prstGeom prst="rect">
            <a:avLst/>
          </a:prstGeom>
        </p:spPr>
        <p:txBody>
          <a:bodyPr lIns="0" tIns="0" rIns="0" bIns="0" rtlCol="0" anchor="t">
            <a:spAutoFit/>
          </a:bodyPr>
          <a:lstStyle/>
          <a:p>
            <a:pPr algn="l">
              <a:lnSpc>
                <a:spcPts val="2430"/>
              </a:lnSpc>
            </a:pPr>
            <a:r>
              <a:rPr lang="en-US" sz="3008" spc="69">
                <a:solidFill>
                  <a:srgbClr val="234B76"/>
                </a:solidFill>
                <a:latin typeface="IBM Plex Sans Bold"/>
              </a:rPr>
              <a:t>64th Annual</a:t>
            </a:r>
          </a:p>
          <a:p>
            <a:pPr algn="l">
              <a:lnSpc>
                <a:spcPts val="2624"/>
              </a:lnSpc>
            </a:pPr>
            <a:r>
              <a:rPr lang="en-US" sz="1188" spc="3">
                <a:solidFill>
                  <a:srgbClr val="234B76"/>
                </a:solidFill>
                <a:latin typeface="IBM Plex Sans"/>
              </a:rPr>
              <a:t>World Service Conference 2024</a:t>
            </a:r>
          </a:p>
        </p:txBody>
      </p:sp>
      <p:sp>
        <p:nvSpPr>
          <p:cNvPr id="22" name="TextBox 22"/>
          <p:cNvSpPr txBox="1"/>
          <p:nvPr/>
        </p:nvSpPr>
        <p:spPr>
          <a:xfrm>
            <a:off x="2640979" y="805636"/>
            <a:ext cx="5733310" cy="1274088"/>
          </a:xfrm>
          <a:prstGeom prst="rect">
            <a:avLst/>
          </a:prstGeom>
        </p:spPr>
        <p:txBody>
          <a:bodyPr lIns="0" tIns="0" rIns="0" bIns="0" rtlCol="0" anchor="t">
            <a:spAutoFit/>
          </a:bodyPr>
          <a:lstStyle/>
          <a:p>
            <a:pPr algn="ctr">
              <a:lnSpc>
                <a:spcPts val="3453"/>
              </a:lnSpc>
            </a:pPr>
            <a:r>
              <a:rPr lang="en-US" sz="1875" spc="15">
                <a:solidFill>
                  <a:srgbClr val="FFFFFF"/>
                </a:solidFill>
                <a:latin typeface="Open Sans Condensed Semi-Bold"/>
              </a:rPr>
              <a:t>Our Path toward </a:t>
            </a:r>
            <a:r>
              <a:rPr lang="en-US" sz="1875" spc="15">
                <a:solidFill>
                  <a:srgbClr val="FFFFFF"/>
                </a:solidFill>
                <a:latin typeface="Open Sans Condensed Bold"/>
              </a:rPr>
              <a:t>Grace, Unity, and Understanding</a:t>
            </a:r>
          </a:p>
          <a:p>
            <a:pPr algn="ctr">
              <a:lnSpc>
                <a:spcPts val="3453"/>
              </a:lnSpc>
            </a:pPr>
            <a:r>
              <a:rPr lang="en-US" sz="1875" spc="15">
                <a:solidFill>
                  <a:srgbClr val="FFFFFF"/>
                </a:solidFill>
                <a:latin typeface="Open Sans Condensed Semi-Bold"/>
              </a:rPr>
              <a:t>Notre cheminement vers </a:t>
            </a:r>
            <a:r>
              <a:rPr lang="en-US" sz="1875" spc="15">
                <a:solidFill>
                  <a:srgbClr val="FFFFFF"/>
                </a:solidFill>
                <a:latin typeface="Open Sans Condensed Bold"/>
              </a:rPr>
              <a:t>la grâce, l’unité et la compréhension </a:t>
            </a:r>
            <a:r>
              <a:rPr lang="en-US" sz="1875" spc="15">
                <a:solidFill>
                  <a:srgbClr val="FFFFFF"/>
                </a:solidFill>
                <a:latin typeface="Open Sans Condensed Semi-Bold"/>
              </a:rPr>
              <a:t>Nuestro camino hacia </a:t>
            </a:r>
            <a:r>
              <a:rPr lang="en-US" sz="1875" spc="15">
                <a:solidFill>
                  <a:srgbClr val="FFFFFF"/>
                </a:solidFill>
                <a:latin typeface="Open Sans Condensed Bold"/>
              </a:rPr>
              <a:t>la gracia, la unidad y la comprensión</a:t>
            </a:r>
          </a:p>
        </p:txBody>
      </p:sp>
      <p:sp>
        <p:nvSpPr>
          <p:cNvPr id="23" name="TextBox 23"/>
          <p:cNvSpPr txBox="1"/>
          <p:nvPr/>
        </p:nvSpPr>
        <p:spPr>
          <a:xfrm>
            <a:off x="9914168" y="2487217"/>
            <a:ext cx="6435179" cy="1847851"/>
          </a:xfrm>
          <a:prstGeom prst="rect">
            <a:avLst/>
          </a:prstGeom>
        </p:spPr>
        <p:txBody>
          <a:bodyPr lIns="0" tIns="0" rIns="0" bIns="0" rtlCol="0" anchor="t">
            <a:spAutoFit/>
          </a:bodyPr>
          <a:lstStyle/>
          <a:p>
            <a:pPr algn="ctr">
              <a:lnSpc>
                <a:spcPts val="7139"/>
              </a:lnSpc>
            </a:pPr>
            <a:r>
              <a:rPr lang="en-US" sz="5099">
                <a:solidFill>
                  <a:srgbClr val="000000"/>
                </a:solidFill>
                <a:latin typeface="Cloud Bold"/>
              </a:rPr>
              <a:t>2024 World Service</a:t>
            </a:r>
          </a:p>
          <a:p>
            <a:pPr algn="ctr">
              <a:lnSpc>
                <a:spcPts val="7559"/>
              </a:lnSpc>
              <a:spcBef>
                <a:spcPct val="0"/>
              </a:spcBef>
            </a:pPr>
            <a:r>
              <a:rPr lang="en-US" sz="5399">
                <a:solidFill>
                  <a:srgbClr val="000000"/>
                </a:solidFill>
                <a:latin typeface="Cloud Bold"/>
              </a:rPr>
              <a:t> Conference Report </a:t>
            </a:r>
          </a:p>
        </p:txBody>
      </p:sp>
      <p:sp>
        <p:nvSpPr>
          <p:cNvPr id="24" name="TextBox 24"/>
          <p:cNvSpPr txBox="1"/>
          <p:nvPr/>
        </p:nvSpPr>
        <p:spPr>
          <a:xfrm>
            <a:off x="12074004" y="7528112"/>
            <a:ext cx="4385370" cy="1066800"/>
          </a:xfrm>
          <a:prstGeom prst="rect">
            <a:avLst/>
          </a:prstGeom>
        </p:spPr>
        <p:txBody>
          <a:bodyPr lIns="0" tIns="0" rIns="0" bIns="0" rtlCol="0" anchor="t">
            <a:spAutoFit/>
          </a:bodyPr>
          <a:lstStyle/>
          <a:p>
            <a:pPr algn="ctr">
              <a:lnSpc>
                <a:spcPts val="4200"/>
              </a:lnSpc>
            </a:pPr>
            <a:r>
              <a:rPr lang="en-US" sz="3000">
                <a:solidFill>
                  <a:srgbClr val="000000"/>
                </a:solidFill>
                <a:latin typeface="Cloud Bold"/>
              </a:rPr>
              <a:t>Cheryl Sorenson - Idaho </a:t>
            </a:r>
          </a:p>
          <a:p>
            <a:pPr algn="ctr">
              <a:lnSpc>
                <a:spcPts val="4200"/>
              </a:lnSpc>
              <a:spcBef>
                <a:spcPct val="0"/>
              </a:spcBef>
            </a:pPr>
            <a:r>
              <a:rPr lang="en-US" sz="3000">
                <a:solidFill>
                  <a:srgbClr val="000000"/>
                </a:solidFill>
                <a:latin typeface="Cloud Bold"/>
              </a:rPr>
              <a:t>Delegate P63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859682" y="1028700"/>
            <a:ext cx="4399618" cy="3568091"/>
          </a:xfrm>
          <a:custGeom>
            <a:avLst/>
            <a:gdLst/>
            <a:ahLst/>
            <a:cxnLst/>
            <a:rect l="l" t="t" r="r" b="b"/>
            <a:pathLst>
              <a:path w="4399618" h="3568091">
                <a:moveTo>
                  <a:pt x="0" y="0"/>
                </a:moveTo>
                <a:lnTo>
                  <a:pt x="4399618" y="0"/>
                </a:lnTo>
                <a:lnTo>
                  <a:pt x="4399618" y="3568091"/>
                </a:lnTo>
                <a:lnTo>
                  <a:pt x="0" y="3568091"/>
                </a:lnTo>
                <a:lnTo>
                  <a:pt x="0" y="0"/>
                </a:lnTo>
                <a:close/>
              </a:path>
            </a:pathLst>
          </a:custGeom>
          <a:blipFill>
            <a:blip r:embed="rId2"/>
            <a:stretch>
              <a:fillRect/>
            </a:stretch>
          </a:blipFill>
        </p:spPr>
        <p:txBody>
          <a:bodyPr/>
          <a:lstStyle/>
          <a:p>
            <a:endParaRPr lang="en-US"/>
          </a:p>
        </p:txBody>
      </p:sp>
      <p:sp>
        <p:nvSpPr>
          <p:cNvPr id="3" name="Freeform 3"/>
          <p:cNvSpPr/>
          <p:nvPr/>
        </p:nvSpPr>
        <p:spPr>
          <a:xfrm>
            <a:off x="291734" y="3699727"/>
            <a:ext cx="11427615" cy="5073068"/>
          </a:xfrm>
          <a:custGeom>
            <a:avLst/>
            <a:gdLst/>
            <a:ahLst/>
            <a:cxnLst/>
            <a:rect l="l" t="t" r="r" b="b"/>
            <a:pathLst>
              <a:path w="11427615" h="5073068">
                <a:moveTo>
                  <a:pt x="0" y="0"/>
                </a:moveTo>
                <a:lnTo>
                  <a:pt x="11427615" y="0"/>
                </a:lnTo>
                <a:lnTo>
                  <a:pt x="11427615" y="5073068"/>
                </a:lnTo>
                <a:lnTo>
                  <a:pt x="0" y="5073068"/>
                </a:lnTo>
                <a:lnTo>
                  <a:pt x="0" y="0"/>
                </a:lnTo>
                <a:close/>
              </a:path>
            </a:pathLst>
          </a:custGeom>
          <a:blipFill>
            <a:blip r:embed="rId3"/>
            <a:stretch>
              <a:fillRect t="-1739" b="-1739"/>
            </a:stretch>
          </a:blipFill>
        </p:spPr>
        <p:txBody>
          <a:bodyPr/>
          <a:lstStyle/>
          <a:p>
            <a:endParaRPr lang="en-US"/>
          </a:p>
        </p:txBody>
      </p:sp>
      <p:sp>
        <p:nvSpPr>
          <p:cNvPr id="4" name="TextBox 4"/>
          <p:cNvSpPr txBox="1"/>
          <p:nvPr/>
        </p:nvSpPr>
        <p:spPr>
          <a:xfrm>
            <a:off x="8298731" y="4991100"/>
            <a:ext cx="1690539" cy="266700"/>
          </a:xfrm>
          <a:prstGeom prst="rect">
            <a:avLst/>
          </a:prstGeom>
        </p:spPr>
        <p:txBody>
          <a:bodyPr lIns="0" tIns="0" rIns="0" bIns="0" rtlCol="0" anchor="t">
            <a:spAutoFit/>
          </a:bodyPr>
          <a:lstStyle/>
          <a:p>
            <a:pPr algn="ctr">
              <a:lnSpc>
                <a:spcPts val="2100"/>
              </a:lnSpc>
              <a:spcBef>
                <a:spcPct val="0"/>
              </a:spcBef>
            </a:pPr>
            <a:r>
              <a:rPr lang="en-US" sz="1500">
                <a:solidFill>
                  <a:srgbClr val="000000"/>
                </a:solidFill>
                <a:latin typeface="Cloud"/>
              </a:rPr>
              <a:t>Your paragraph text</a:t>
            </a:r>
          </a:p>
        </p:txBody>
      </p:sp>
      <p:sp>
        <p:nvSpPr>
          <p:cNvPr id="5" name="TextBox 5"/>
          <p:cNvSpPr txBox="1"/>
          <p:nvPr/>
        </p:nvSpPr>
        <p:spPr>
          <a:xfrm>
            <a:off x="11719349" y="6025269"/>
            <a:ext cx="6022964" cy="1735456"/>
          </a:xfrm>
          <a:prstGeom prst="rect">
            <a:avLst/>
          </a:prstGeom>
        </p:spPr>
        <p:txBody>
          <a:bodyPr lIns="0" tIns="0" rIns="0" bIns="0" rtlCol="0" anchor="t">
            <a:spAutoFit/>
          </a:bodyPr>
          <a:lstStyle/>
          <a:p>
            <a:pPr algn="ctr">
              <a:lnSpc>
                <a:spcPts val="4619"/>
              </a:lnSpc>
            </a:pPr>
            <a:r>
              <a:rPr lang="en-US" sz="3299">
                <a:solidFill>
                  <a:srgbClr val="000000"/>
                </a:solidFill>
                <a:latin typeface="Cloud Bold"/>
              </a:rPr>
              <a:t>P64 - “In Service We Soar”</a:t>
            </a:r>
          </a:p>
          <a:p>
            <a:pPr algn="ctr">
              <a:lnSpc>
                <a:spcPts val="4619"/>
              </a:lnSpc>
            </a:pPr>
            <a:r>
              <a:rPr lang="en-US" sz="3299">
                <a:solidFill>
                  <a:srgbClr val="000000"/>
                </a:solidFill>
                <a:latin typeface="Cloud Bold"/>
              </a:rPr>
              <a:t>P63 - “Service is the Key”</a:t>
            </a:r>
          </a:p>
          <a:p>
            <a:pPr algn="ctr">
              <a:lnSpc>
                <a:spcPts val="4619"/>
              </a:lnSpc>
              <a:spcBef>
                <a:spcPct val="0"/>
              </a:spcBef>
            </a:pPr>
            <a:r>
              <a:rPr lang="en-US" sz="3299">
                <a:solidFill>
                  <a:srgbClr val="000000"/>
                </a:solidFill>
                <a:latin typeface="Cloud Bold"/>
              </a:rPr>
              <a:t>P62 - “It Started With a Shoe”</a:t>
            </a:r>
          </a:p>
        </p:txBody>
      </p:sp>
      <p:sp>
        <p:nvSpPr>
          <p:cNvPr id="6" name="TextBox 6"/>
          <p:cNvSpPr txBox="1"/>
          <p:nvPr/>
        </p:nvSpPr>
        <p:spPr>
          <a:xfrm>
            <a:off x="2278250" y="587989"/>
            <a:ext cx="7338492" cy="1104268"/>
          </a:xfrm>
          <a:prstGeom prst="rect">
            <a:avLst/>
          </a:prstGeom>
        </p:spPr>
        <p:txBody>
          <a:bodyPr lIns="0" tIns="0" rIns="0" bIns="0" rtlCol="0" anchor="t">
            <a:spAutoFit/>
          </a:bodyPr>
          <a:lstStyle/>
          <a:p>
            <a:pPr algn="ctr">
              <a:lnSpc>
                <a:spcPts val="8959"/>
              </a:lnSpc>
              <a:spcBef>
                <a:spcPct val="0"/>
              </a:spcBef>
            </a:pPr>
            <a:r>
              <a:rPr lang="en-US" sz="6399">
                <a:solidFill>
                  <a:srgbClr val="000000"/>
                </a:solidFill>
                <a:latin typeface="Apricots"/>
              </a:rPr>
              <a:t>Welcome and Opening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483419" y="-8972792"/>
            <a:ext cx="15768684" cy="15768684"/>
          </a:xfrm>
          <a:custGeom>
            <a:avLst/>
            <a:gdLst/>
            <a:ahLst/>
            <a:cxnLst/>
            <a:rect l="l" t="t" r="r" b="b"/>
            <a:pathLst>
              <a:path w="15768684" h="15768684">
                <a:moveTo>
                  <a:pt x="0" y="0"/>
                </a:moveTo>
                <a:lnTo>
                  <a:pt x="15768684" y="0"/>
                </a:lnTo>
                <a:lnTo>
                  <a:pt x="15768684" y="15768684"/>
                </a:lnTo>
                <a:lnTo>
                  <a:pt x="0" y="1576868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TextBox 3"/>
          <p:cNvSpPr txBox="1"/>
          <p:nvPr/>
        </p:nvSpPr>
        <p:spPr>
          <a:xfrm>
            <a:off x="6823813" y="1340057"/>
            <a:ext cx="7054351" cy="6699886"/>
          </a:xfrm>
          <a:prstGeom prst="rect">
            <a:avLst/>
          </a:prstGeom>
        </p:spPr>
        <p:txBody>
          <a:bodyPr lIns="0" tIns="0" rIns="0" bIns="0" rtlCol="0" anchor="t">
            <a:spAutoFit/>
          </a:bodyPr>
          <a:lstStyle/>
          <a:p>
            <a:pPr algn="ctr">
              <a:lnSpc>
                <a:spcPts val="4339"/>
              </a:lnSpc>
            </a:pPr>
            <a:r>
              <a:rPr lang="en-US" sz="3099">
                <a:solidFill>
                  <a:srgbClr val="000000"/>
                </a:solidFill>
                <a:latin typeface="Cloud"/>
              </a:rPr>
              <a:t> </a:t>
            </a:r>
            <a:r>
              <a:rPr lang="en-US" sz="3099">
                <a:solidFill>
                  <a:srgbClr val="000000"/>
                </a:solidFill>
                <a:latin typeface="Cloud Bold"/>
              </a:rPr>
              <a:t>WSC Committee</a:t>
            </a:r>
          </a:p>
          <a:p>
            <a:pPr algn="ctr">
              <a:lnSpc>
                <a:spcPts val="3499"/>
              </a:lnSpc>
            </a:pPr>
            <a:r>
              <a:rPr lang="en-US" sz="2499">
                <a:solidFill>
                  <a:srgbClr val="000000"/>
                </a:solidFill>
                <a:latin typeface="Cloud"/>
              </a:rPr>
              <a:t>Kathi Maggio - Conference Chairperson</a:t>
            </a:r>
          </a:p>
          <a:p>
            <a:pPr algn="ctr">
              <a:lnSpc>
                <a:spcPts val="3499"/>
              </a:lnSpc>
            </a:pPr>
            <a:r>
              <a:rPr lang="en-US" sz="2499">
                <a:solidFill>
                  <a:srgbClr val="000000"/>
                </a:solidFill>
                <a:latin typeface="Cloud"/>
              </a:rPr>
              <a:t>Jamie Crisalfi - Associate Chairperson </a:t>
            </a:r>
          </a:p>
          <a:p>
            <a:pPr algn="ctr">
              <a:lnSpc>
                <a:spcPts val="3499"/>
              </a:lnSpc>
            </a:pPr>
            <a:r>
              <a:rPr lang="en-US" sz="2499">
                <a:solidFill>
                  <a:srgbClr val="000000"/>
                </a:solidFill>
                <a:latin typeface="Cloud"/>
              </a:rPr>
              <a:t>Jeri Wesner - Chairman of the Board</a:t>
            </a:r>
          </a:p>
          <a:p>
            <a:pPr algn="ctr">
              <a:lnSpc>
                <a:spcPts val="3499"/>
              </a:lnSpc>
            </a:pPr>
            <a:r>
              <a:rPr lang="en-US" sz="2499">
                <a:solidFill>
                  <a:srgbClr val="000000"/>
                </a:solidFill>
                <a:latin typeface="Cloud"/>
              </a:rPr>
              <a:t>Ann Marie Ziffer - Treasurer</a:t>
            </a:r>
          </a:p>
          <a:p>
            <a:pPr algn="ctr">
              <a:lnSpc>
                <a:spcPts val="3499"/>
              </a:lnSpc>
            </a:pPr>
            <a:r>
              <a:rPr lang="en-US" sz="2499">
                <a:solidFill>
                  <a:srgbClr val="000000"/>
                </a:solidFill>
                <a:latin typeface="Cloud"/>
              </a:rPr>
              <a:t>Pennie Kittilson - Director of Policy</a:t>
            </a:r>
          </a:p>
          <a:p>
            <a:pPr algn="ctr">
              <a:lnSpc>
                <a:spcPts val="3499"/>
              </a:lnSpc>
            </a:pPr>
            <a:r>
              <a:rPr lang="en-US" sz="2499">
                <a:solidFill>
                  <a:srgbClr val="000000"/>
                </a:solidFill>
                <a:latin typeface="Cloud"/>
              </a:rPr>
              <a:t>David Bruce - Chairman of Executive Committee</a:t>
            </a:r>
          </a:p>
          <a:p>
            <a:pPr algn="ctr">
              <a:lnSpc>
                <a:spcPts val="3499"/>
              </a:lnSpc>
            </a:pPr>
            <a:r>
              <a:rPr lang="en-US" sz="2499">
                <a:solidFill>
                  <a:srgbClr val="000000"/>
                </a:solidFill>
                <a:latin typeface="Cloud"/>
              </a:rPr>
              <a:t>19 Trustees</a:t>
            </a:r>
          </a:p>
          <a:p>
            <a:pPr algn="ctr">
              <a:lnSpc>
                <a:spcPts val="3499"/>
              </a:lnSpc>
            </a:pPr>
            <a:r>
              <a:rPr lang="en-US" sz="2499">
                <a:solidFill>
                  <a:srgbClr val="000000"/>
                </a:solidFill>
                <a:latin typeface="Cloud Bold"/>
              </a:rPr>
              <a:t>68 Delegates</a:t>
            </a:r>
          </a:p>
          <a:p>
            <a:pPr algn="ctr">
              <a:lnSpc>
                <a:spcPts val="3499"/>
              </a:lnSpc>
            </a:pPr>
            <a:r>
              <a:rPr lang="en-US" sz="2499">
                <a:solidFill>
                  <a:srgbClr val="000000"/>
                </a:solidFill>
                <a:latin typeface="Cloud"/>
              </a:rPr>
              <a:t>WSO Staff</a:t>
            </a:r>
          </a:p>
          <a:p>
            <a:pPr algn="ctr">
              <a:lnSpc>
                <a:spcPts val="3499"/>
              </a:lnSpc>
            </a:pPr>
            <a:r>
              <a:rPr lang="en-US" sz="2499">
                <a:solidFill>
                  <a:srgbClr val="000000"/>
                </a:solidFill>
                <a:latin typeface="Cloud"/>
              </a:rPr>
              <a:t>Translators</a:t>
            </a:r>
          </a:p>
          <a:p>
            <a:pPr algn="ctr">
              <a:lnSpc>
                <a:spcPts val="3499"/>
              </a:lnSpc>
            </a:pPr>
            <a:r>
              <a:rPr lang="en-US" sz="2499">
                <a:solidFill>
                  <a:srgbClr val="000000"/>
                </a:solidFill>
                <a:latin typeface="Cloud"/>
              </a:rPr>
              <a:t>IT Personnel</a:t>
            </a:r>
          </a:p>
          <a:p>
            <a:pPr algn="ctr">
              <a:lnSpc>
                <a:spcPts val="3499"/>
              </a:lnSpc>
            </a:pPr>
            <a:r>
              <a:rPr lang="en-US" sz="2499">
                <a:solidFill>
                  <a:srgbClr val="000000"/>
                </a:solidFill>
                <a:latin typeface="Cloud"/>
              </a:rPr>
              <a:t>Tapers</a:t>
            </a:r>
          </a:p>
          <a:p>
            <a:pPr algn="ctr">
              <a:lnSpc>
                <a:spcPts val="3499"/>
              </a:lnSpc>
            </a:pPr>
            <a:r>
              <a:rPr lang="en-US" sz="2499">
                <a:solidFill>
                  <a:srgbClr val="000000"/>
                </a:solidFill>
                <a:latin typeface="Cloud"/>
              </a:rPr>
              <a:t>WSO Volunteers</a:t>
            </a:r>
          </a:p>
          <a:p>
            <a:pPr algn="ctr">
              <a:lnSpc>
                <a:spcPts val="3639"/>
              </a:lnSpc>
              <a:spcBef>
                <a:spcPct val="0"/>
              </a:spcBef>
            </a:pPr>
            <a:endParaRPr lang="en-US" sz="2499">
              <a:solidFill>
                <a:srgbClr val="000000"/>
              </a:solidFill>
              <a:latin typeface="Cloud"/>
            </a:endParaRPr>
          </a:p>
        </p:txBody>
      </p:sp>
      <p:sp>
        <p:nvSpPr>
          <p:cNvPr id="4" name="Freeform 4"/>
          <p:cNvSpPr/>
          <p:nvPr/>
        </p:nvSpPr>
        <p:spPr>
          <a:xfrm>
            <a:off x="13778021" y="3427705"/>
            <a:ext cx="2994826" cy="5938891"/>
          </a:xfrm>
          <a:custGeom>
            <a:avLst/>
            <a:gdLst/>
            <a:ahLst/>
            <a:cxnLst/>
            <a:rect l="l" t="t" r="r" b="b"/>
            <a:pathLst>
              <a:path w="2994826" h="5938891">
                <a:moveTo>
                  <a:pt x="0" y="0"/>
                </a:moveTo>
                <a:lnTo>
                  <a:pt x="2994825" y="0"/>
                </a:lnTo>
                <a:lnTo>
                  <a:pt x="2994825" y="5938892"/>
                </a:lnTo>
                <a:lnTo>
                  <a:pt x="0" y="5938892"/>
                </a:lnTo>
                <a:lnTo>
                  <a:pt x="0" y="0"/>
                </a:lnTo>
                <a:close/>
              </a:path>
            </a:pathLst>
          </a:custGeom>
          <a:blipFill>
            <a:blip r:embed="rId4"/>
            <a:stretch>
              <a:fillRect/>
            </a:stretch>
          </a:blipFill>
        </p:spPr>
        <p:txBody>
          <a:bodyPr/>
          <a:lstStyle/>
          <a:p>
            <a:endParaRPr lang="en-US"/>
          </a:p>
        </p:txBody>
      </p:sp>
      <p:sp>
        <p:nvSpPr>
          <p:cNvPr id="5" name="TextBox 5"/>
          <p:cNvSpPr txBox="1"/>
          <p:nvPr/>
        </p:nvSpPr>
        <p:spPr>
          <a:xfrm>
            <a:off x="0" y="293734"/>
            <a:ext cx="7032158" cy="1713867"/>
          </a:xfrm>
          <a:prstGeom prst="rect">
            <a:avLst/>
          </a:prstGeom>
        </p:spPr>
        <p:txBody>
          <a:bodyPr lIns="0" tIns="0" rIns="0" bIns="0" rtlCol="0" anchor="t">
            <a:spAutoFit/>
          </a:bodyPr>
          <a:lstStyle/>
          <a:p>
            <a:pPr algn="ctr">
              <a:lnSpc>
                <a:spcPts val="6859"/>
              </a:lnSpc>
              <a:spcBef>
                <a:spcPct val="0"/>
              </a:spcBef>
            </a:pPr>
            <a:r>
              <a:rPr lang="en-US" sz="4899">
                <a:solidFill>
                  <a:srgbClr val="000000"/>
                </a:solidFill>
                <a:latin typeface="Cloud"/>
              </a:rPr>
              <a:t>Introductions / Roll Call Voting instructions</a:t>
            </a:r>
          </a:p>
        </p:txBody>
      </p:sp>
      <p:sp>
        <p:nvSpPr>
          <p:cNvPr id="6" name="TextBox 6"/>
          <p:cNvSpPr txBox="1"/>
          <p:nvPr/>
        </p:nvSpPr>
        <p:spPr>
          <a:xfrm>
            <a:off x="476934" y="4025386"/>
            <a:ext cx="6078289" cy="5464811"/>
          </a:xfrm>
          <a:prstGeom prst="rect">
            <a:avLst/>
          </a:prstGeom>
        </p:spPr>
        <p:txBody>
          <a:bodyPr lIns="0" tIns="0" rIns="0" bIns="0" rtlCol="0" anchor="t">
            <a:spAutoFit/>
          </a:bodyPr>
          <a:lstStyle/>
          <a:p>
            <a:pPr algn="ctr">
              <a:lnSpc>
                <a:spcPts val="4339"/>
              </a:lnSpc>
            </a:pPr>
            <a:r>
              <a:rPr lang="en-US" sz="3099">
                <a:solidFill>
                  <a:srgbClr val="000000"/>
                </a:solidFill>
                <a:latin typeface="Cloud Bold"/>
              </a:rPr>
              <a:t>WSO Staff</a:t>
            </a:r>
          </a:p>
          <a:p>
            <a:pPr algn="ctr">
              <a:lnSpc>
                <a:spcPts val="3499"/>
              </a:lnSpc>
            </a:pPr>
            <a:r>
              <a:rPr lang="en-US" sz="2499">
                <a:solidFill>
                  <a:srgbClr val="000000"/>
                </a:solidFill>
                <a:latin typeface="Cloud"/>
              </a:rPr>
              <a:t>Vali Fayen - Executive Director</a:t>
            </a:r>
          </a:p>
          <a:p>
            <a:pPr algn="ctr">
              <a:lnSpc>
                <a:spcPts val="3499"/>
              </a:lnSpc>
            </a:pPr>
            <a:r>
              <a:rPr lang="en-US" sz="2499">
                <a:solidFill>
                  <a:srgbClr val="000000"/>
                </a:solidFill>
                <a:latin typeface="Cloud"/>
              </a:rPr>
              <a:t>Niketa Williams - Director of Finance</a:t>
            </a:r>
          </a:p>
          <a:p>
            <a:pPr algn="ctr">
              <a:lnSpc>
                <a:spcPts val="3499"/>
              </a:lnSpc>
            </a:pPr>
            <a:r>
              <a:rPr lang="en-US" sz="2499">
                <a:solidFill>
                  <a:srgbClr val="000000"/>
                </a:solidFill>
                <a:latin typeface="Cloud"/>
              </a:rPr>
              <a:t>Sarah Smith - Director of Programs</a:t>
            </a:r>
          </a:p>
          <a:p>
            <a:pPr algn="ctr">
              <a:lnSpc>
                <a:spcPts val="3499"/>
              </a:lnSpc>
            </a:pPr>
            <a:r>
              <a:rPr lang="en-US" sz="2499">
                <a:solidFill>
                  <a:srgbClr val="000000"/>
                </a:solidFill>
                <a:latin typeface="Cloud"/>
              </a:rPr>
              <a:t>Scot Powers - Director of Communications</a:t>
            </a:r>
          </a:p>
          <a:p>
            <a:pPr algn="ctr">
              <a:lnSpc>
                <a:spcPts val="3499"/>
              </a:lnSpc>
            </a:pPr>
            <a:r>
              <a:rPr lang="en-US" sz="2499">
                <a:solidFill>
                  <a:srgbClr val="000000"/>
                </a:solidFill>
                <a:latin typeface="Cloud"/>
              </a:rPr>
              <a:t>Heather Smith - Community Relations</a:t>
            </a:r>
          </a:p>
          <a:p>
            <a:pPr algn="ctr">
              <a:lnSpc>
                <a:spcPts val="3499"/>
              </a:lnSpc>
            </a:pPr>
            <a:r>
              <a:rPr lang="en-US" sz="2499">
                <a:solidFill>
                  <a:srgbClr val="000000"/>
                </a:solidFill>
                <a:latin typeface="Cloud"/>
              </a:rPr>
              <a:t>Sue Perez - Director Conference</a:t>
            </a:r>
          </a:p>
          <a:p>
            <a:pPr algn="ctr">
              <a:lnSpc>
                <a:spcPts val="3499"/>
              </a:lnSpc>
            </a:pPr>
            <a:r>
              <a:rPr lang="en-US" sz="2499">
                <a:solidFill>
                  <a:srgbClr val="000000"/>
                </a:solidFill>
                <a:latin typeface="Cloud"/>
              </a:rPr>
              <a:t>Carol Cowan - Director Literature</a:t>
            </a:r>
          </a:p>
          <a:p>
            <a:pPr algn="ctr">
              <a:lnSpc>
                <a:spcPts val="3499"/>
              </a:lnSpc>
            </a:pPr>
            <a:r>
              <a:rPr lang="en-US" sz="2499">
                <a:solidFill>
                  <a:srgbClr val="000000"/>
                </a:solidFill>
                <a:latin typeface="Cloud"/>
              </a:rPr>
              <a:t>Silvia Cominski - Events</a:t>
            </a:r>
          </a:p>
          <a:p>
            <a:pPr algn="ctr">
              <a:lnSpc>
                <a:spcPts val="3499"/>
              </a:lnSpc>
            </a:pPr>
            <a:r>
              <a:rPr lang="en-US" sz="2499">
                <a:solidFill>
                  <a:srgbClr val="000000"/>
                </a:solidFill>
                <a:latin typeface="Cloud"/>
              </a:rPr>
              <a:t>Sue Caldwell - ECRPM</a:t>
            </a:r>
          </a:p>
          <a:p>
            <a:pPr algn="ctr">
              <a:lnSpc>
                <a:spcPts val="3499"/>
              </a:lnSpc>
            </a:pPr>
            <a:endParaRPr lang="en-US" sz="2499">
              <a:solidFill>
                <a:srgbClr val="000000"/>
              </a:solidFill>
              <a:latin typeface="Cloud"/>
            </a:endParaRPr>
          </a:p>
          <a:p>
            <a:pPr algn="ctr">
              <a:lnSpc>
                <a:spcPts val="4339"/>
              </a:lnSpc>
              <a:spcBef>
                <a:spcPct val="0"/>
              </a:spcBef>
            </a:pPr>
            <a:endParaRPr lang="en-US" sz="2499">
              <a:solidFill>
                <a:srgbClr val="000000"/>
              </a:solidFill>
              <a:latin typeface="Cloud"/>
            </a:endParaRPr>
          </a:p>
        </p:txBody>
      </p:sp>
      <p:sp>
        <p:nvSpPr>
          <p:cNvPr id="7" name="TextBox 7"/>
          <p:cNvSpPr txBox="1"/>
          <p:nvPr/>
        </p:nvSpPr>
        <p:spPr>
          <a:xfrm>
            <a:off x="0" y="1785578"/>
            <a:ext cx="6823813" cy="1642127"/>
          </a:xfrm>
          <a:prstGeom prst="rect">
            <a:avLst/>
          </a:prstGeom>
        </p:spPr>
        <p:txBody>
          <a:bodyPr lIns="0" tIns="0" rIns="0" bIns="0" rtlCol="0" anchor="t">
            <a:spAutoFit/>
          </a:bodyPr>
          <a:lstStyle/>
          <a:p>
            <a:pPr algn="ctr">
              <a:lnSpc>
                <a:spcPts val="13439"/>
              </a:lnSpc>
              <a:spcBef>
                <a:spcPct val="0"/>
              </a:spcBef>
            </a:pPr>
            <a:r>
              <a:rPr lang="en-US" sz="9599">
                <a:solidFill>
                  <a:srgbClr val="C21D16"/>
                </a:solidFill>
                <a:latin typeface="Holiday"/>
              </a:rPr>
              <a:t>Who’s Who?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1879654" y="8415726"/>
            <a:ext cx="1707053" cy="1289977"/>
          </a:xfrm>
          <a:custGeom>
            <a:avLst/>
            <a:gdLst/>
            <a:ahLst/>
            <a:cxnLst/>
            <a:rect l="l" t="t" r="r" b="b"/>
            <a:pathLst>
              <a:path w="1707053" h="1289977">
                <a:moveTo>
                  <a:pt x="0" y="0"/>
                </a:moveTo>
                <a:lnTo>
                  <a:pt x="1707053" y="0"/>
                </a:lnTo>
                <a:lnTo>
                  <a:pt x="1707053" y="1289978"/>
                </a:lnTo>
                <a:lnTo>
                  <a:pt x="0" y="1289978"/>
                </a:lnTo>
                <a:lnTo>
                  <a:pt x="0" y="0"/>
                </a:lnTo>
                <a:close/>
              </a:path>
            </a:pathLst>
          </a:custGeom>
          <a:blipFill>
            <a:blip r:embed="rId2"/>
            <a:stretch>
              <a:fillRect l="-5511" r="-5511"/>
            </a:stretch>
          </a:blipFill>
        </p:spPr>
        <p:txBody>
          <a:bodyPr/>
          <a:lstStyle/>
          <a:p>
            <a:endParaRPr lang="en-US"/>
          </a:p>
        </p:txBody>
      </p:sp>
      <p:sp>
        <p:nvSpPr>
          <p:cNvPr id="3" name="Freeform 3"/>
          <p:cNvSpPr/>
          <p:nvPr/>
        </p:nvSpPr>
        <p:spPr>
          <a:xfrm>
            <a:off x="11928227" y="1158241"/>
            <a:ext cx="1609907" cy="1252463"/>
          </a:xfrm>
          <a:custGeom>
            <a:avLst/>
            <a:gdLst/>
            <a:ahLst/>
            <a:cxnLst/>
            <a:rect l="l" t="t" r="r" b="b"/>
            <a:pathLst>
              <a:path w="1609907" h="1252463">
                <a:moveTo>
                  <a:pt x="0" y="0"/>
                </a:moveTo>
                <a:lnTo>
                  <a:pt x="1609907" y="0"/>
                </a:lnTo>
                <a:lnTo>
                  <a:pt x="1609907" y="1252463"/>
                </a:lnTo>
                <a:lnTo>
                  <a:pt x="0" y="1252463"/>
                </a:lnTo>
                <a:lnTo>
                  <a:pt x="0" y="0"/>
                </a:lnTo>
                <a:close/>
              </a:path>
            </a:pathLst>
          </a:custGeom>
          <a:blipFill>
            <a:blip r:embed="rId3"/>
            <a:stretch>
              <a:fillRect r="-12805"/>
            </a:stretch>
          </a:blipFill>
        </p:spPr>
        <p:txBody>
          <a:bodyPr/>
          <a:lstStyle/>
          <a:p>
            <a:endParaRPr lang="en-US"/>
          </a:p>
        </p:txBody>
      </p:sp>
      <p:sp>
        <p:nvSpPr>
          <p:cNvPr id="4" name="Freeform 4"/>
          <p:cNvSpPr/>
          <p:nvPr/>
        </p:nvSpPr>
        <p:spPr>
          <a:xfrm>
            <a:off x="11886504" y="2662685"/>
            <a:ext cx="1748776" cy="1206052"/>
          </a:xfrm>
          <a:custGeom>
            <a:avLst/>
            <a:gdLst/>
            <a:ahLst/>
            <a:cxnLst/>
            <a:rect l="l" t="t" r="r" b="b"/>
            <a:pathLst>
              <a:path w="1748776" h="1206052">
                <a:moveTo>
                  <a:pt x="0" y="0"/>
                </a:moveTo>
                <a:lnTo>
                  <a:pt x="1748775" y="0"/>
                </a:lnTo>
                <a:lnTo>
                  <a:pt x="1748775" y="1206053"/>
                </a:lnTo>
                <a:lnTo>
                  <a:pt x="0" y="1206053"/>
                </a:lnTo>
                <a:lnTo>
                  <a:pt x="0" y="0"/>
                </a:lnTo>
                <a:close/>
              </a:path>
            </a:pathLst>
          </a:custGeom>
          <a:blipFill>
            <a:blip r:embed="rId4"/>
            <a:stretch>
              <a:fillRect/>
            </a:stretch>
          </a:blipFill>
        </p:spPr>
        <p:txBody>
          <a:bodyPr/>
          <a:lstStyle/>
          <a:p>
            <a:endParaRPr lang="en-US"/>
          </a:p>
        </p:txBody>
      </p:sp>
      <p:sp>
        <p:nvSpPr>
          <p:cNvPr id="5" name="TextBox 5"/>
          <p:cNvSpPr txBox="1"/>
          <p:nvPr/>
        </p:nvSpPr>
        <p:spPr>
          <a:xfrm>
            <a:off x="228410" y="1551095"/>
            <a:ext cx="10993227" cy="9147177"/>
          </a:xfrm>
          <a:prstGeom prst="rect">
            <a:avLst/>
          </a:prstGeom>
        </p:spPr>
        <p:txBody>
          <a:bodyPr lIns="0" tIns="0" rIns="0" bIns="0" rtlCol="0" anchor="t">
            <a:spAutoFit/>
          </a:bodyPr>
          <a:lstStyle/>
          <a:p>
            <a:pPr algn="ctr">
              <a:lnSpc>
                <a:spcPts val="5599"/>
              </a:lnSpc>
            </a:pPr>
            <a:r>
              <a:rPr lang="en-US" sz="3999">
                <a:solidFill>
                  <a:srgbClr val="000000"/>
                </a:solidFill>
                <a:latin typeface="Cloud"/>
              </a:rPr>
              <a:t>*Starting and stopping on time shows integrity</a:t>
            </a:r>
          </a:p>
          <a:p>
            <a:pPr algn="ctr">
              <a:lnSpc>
                <a:spcPts val="5599"/>
              </a:lnSpc>
            </a:pPr>
            <a:endParaRPr lang="en-US" sz="3999">
              <a:solidFill>
                <a:srgbClr val="000000"/>
              </a:solidFill>
              <a:latin typeface="Cloud"/>
            </a:endParaRPr>
          </a:p>
          <a:p>
            <a:pPr algn="ctr">
              <a:lnSpc>
                <a:spcPts val="5599"/>
              </a:lnSpc>
            </a:pPr>
            <a:r>
              <a:rPr lang="en-US" sz="3999">
                <a:solidFill>
                  <a:srgbClr val="000000"/>
                </a:solidFill>
                <a:latin typeface="Cloud"/>
              </a:rPr>
              <a:t>*Stick to the agenda</a:t>
            </a:r>
          </a:p>
          <a:p>
            <a:pPr algn="ctr">
              <a:lnSpc>
                <a:spcPts val="5599"/>
              </a:lnSpc>
            </a:pPr>
            <a:endParaRPr lang="en-US" sz="3999">
              <a:solidFill>
                <a:srgbClr val="000000"/>
              </a:solidFill>
              <a:latin typeface="Cloud"/>
            </a:endParaRPr>
          </a:p>
          <a:p>
            <a:pPr algn="ctr">
              <a:lnSpc>
                <a:spcPts val="5599"/>
              </a:lnSpc>
            </a:pPr>
            <a:r>
              <a:rPr lang="en-US" sz="3999">
                <a:solidFill>
                  <a:srgbClr val="000000"/>
                </a:solidFill>
                <a:latin typeface="Cloud"/>
              </a:rPr>
              <a:t>*2 mins. at the microphone</a:t>
            </a:r>
          </a:p>
          <a:p>
            <a:pPr algn="ctr">
              <a:lnSpc>
                <a:spcPts val="5599"/>
              </a:lnSpc>
            </a:pPr>
            <a:endParaRPr lang="en-US" sz="3999">
              <a:solidFill>
                <a:srgbClr val="000000"/>
              </a:solidFill>
              <a:latin typeface="Cloud"/>
            </a:endParaRPr>
          </a:p>
          <a:p>
            <a:pPr algn="ctr">
              <a:lnSpc>
                <a:spcPts val="5599"/>
              </a:lnSpc>
            </a:pPr>
            <a:r>
              <a:rPr lang="en-US" sz="3999">
                <a:solidFill>
                  <a:srgbClr val="000000"/>
                </a:solidFill>
                <a:latin typeface="Cloud"/>
              </a:rPr>
              <a:t>*Stay on Topic</a:t>
            </a:r>
          </a:p>
          <a:p>
            <a:pPr algn="ctr">
              <a:lnSpc>
                <a:spcPts val="5599"/>
              </a:lnSpc>
            </a:pPr>
            <a:endParaRPr lang="en-US" sz="3999">
              <a:solidFill>
                <a:srgbClr val="000000"/>
              </a:solidFill>
              <a:latin typeface="Cloud"/>
            </a:endParaRPr>
          </a:p>
          <a:p>
            <a:pPr algn="ctr">
              <a:lnSpc>
                <a:spcPts val="5599"/>
              </a:lnSpc>
            </a:pPr>
            <a:r>
              <a:rPr lang="en-US" sz="3999">
                <a:solidFill>
                  <a:srgbClr val="000000"/>
                </a:solidFill>
                <a:latin typeface="Cloud"/>
              </a:rPr>
              <a:t>*No applause</a:t>
            </a:r>
          </a:p>
          <a:p>
            <a:pPr algn="ctr">
              <a:lnSpc>
                <a:spcPts val="5599"/>
              </a:lnSpc>
            </a:pPr>
            <a:endParaRPr lang="en-US" sz="3999">
              <a:solidFill>
                <a:srgbClr val="000000"/>
              </a:solidFill>
              <a:latin typeface="Cloud"/>
            </a:endParaRPr>
          </a:p>
          <a:p>
            <a:pPr algn="ctr">
              <a:lnSpc>
                <a:spcPts val="5599"/>
              </a:lnSpc>
            </a:pPr>
            <a:r>
              <a:rPr lang="en-US" sz="3999">
                <a:solidFill>
                  <a:srgbClr val="000000"/>
                </a:solidFill>
                <a:latin typeface="Cloud"/>
              </a:rPr>
              <a:t>*Cell phones off</a:t>
            </a:r>
          </a:p>
          <a:p>
            <a:pPr algn="ctr">
              <a:lnSpc>
                <a:spcPts val="5599"/>
              </a:lnSpc>
            </a:pPr>
            <a:endParaRPr lang="en-US" sz="3999">
              <a:solidFill>
                <a:srgbClr val="000000"/>
              </a:solidFill>
              <a:latin typeface="Cloud"/>
            </a:endParaRPr>
          </a:p>
          <a:p>
            <a:pPr algn="ctr">
              <a:lnSpc>
                <a:spcPts val="5599"/>
              </a:lnSpc>
              <a:spcBef>
                <a:spcPct val="0"/>
              </a:spcBef>
            </a:pPr>
            <a:endParaRPr lang="en-US" sz="3999">
              <a:solidFill>
                <a:srgbClr val="000000"/>
              </a:solidFill>
              <a:latin typeface="Cloud"/>
            </a:endParaRPr>
          </a:p>
        </p:txBody>
      </p:sp>
      <p:sp>
        <p:nvSpPr>
          <p:cNvPr id="6" name="Freeform 6"/>
          <p:cNvSpPr/>
          <p:nvPr/>
        </p:nvSpPr>
        <p:spPr>
          <a:xfrm>
            <a:off x="11928227" y="4116388"/>
            <a:ext cx="1748776" cy="1306048"/>
          </a:xfrm>
          <a:custGeom>
            <a:avLst/>
            <a:gdLst/>
            <a:ahLst/>
            <a:cxnLst/>
            <a:rect l="l" t="t" r="r" b="b"/>
            <a:pathLst>
              <a:path w="1748776" h="1306048">
                <a:moveTo>
                  <a:pt x="0" y="0"/>
                </a:moveTo>
                <a:lnTo>
                  <a:pt x="1748775" y="0"/>
                </a:lnTo>
                <a:lnTo>
                  <a:pt x="1748775" y="1306047"/>
                </a:lnTo>
                <a:lnTo>
                  <a:pt x="0" y="1306047"/>
                </a:lnTo>
                <a:lnTo>
                  <a:pt x="0" y="0"/>
                </a:lnTo>
                <a:close/>
              </a:path>
            </a:pathLst>
          </a:custGeom>
          <a:blipFill>
            <a:blip r:embed="rId5"/>
            <a:stretch>
              <a:fillRect/>
            </a:stretch>
          </a:blipFill>
        </p:spPr>
        <p:txBody>
          <a:bodyPr/>
          <a:lstStyle/>
          <a:p>
            <a:endParaRPr lang="en-US"/>
          </a:p>
        </p:txBody>
      </p:sp>
      <p:sp>
        <p:nvSpPr>
          <p:cNvPr id="7" name="Freeform 7"/>
          <p:cNvSpPr/>
          <p:nvPr/>
        </p:nvSpPr>
        <p:spPr>
          <a:xfrm>
            <a:off x="11879654" y="5670085"/>
            <a:ext cx="1707053" cy="1042391"/>
          </a:xfrm>
          <a:custGeom>
            <a:avLst/>
            <a:gdLst/>
            <a:ahLst/>
            <a:cxnLst/>
            <a:rect l="l" t="t" r="r" b="b"/>
            <a:pathLst>
              <a:path w="1707053" h="1042391">
                <a:moveTo>
                  <a:pt x="0" y="0"/>
                </a:moveTo>
                <a:lnTo>
                  <a:pt x="1707053" y="0"/>
                </a:lnTo>
                <a:lnTo>
                  <a:pt x="1707053" y="1042391"/>
                </a:lnTo>
                <a:lnTo>
                  <a:pt x="0" y="1042391"/>
                </a:lnTo>
                <a:lnTo>
                  <a:pt x="0" y="0"/>
                </a:lnTo>
                <a:close/>
              </a:path>
            </a:pathLst>
          </a:custGeom>
          <a:blipFill>
            <a:blip r:embed="rId6"/>
            <a:stretch>
              <a:fillRect t="-6470" b="-6470"/>
            </a:stretch>
          </a:blipFill>
        </p:spPr>
        <p:txBody>
          <a:bodyPr/>
          <a:lstStyle/>
          <a:p>
            <a:endParaRPr lang="en-US"/>
          </a:p>
        </p:txBody>
      </p:sp>
      <p:sp>
        <p:nvSpPr>
          <p:cNvPr id="8" name="Freeform 8"/>
          <p:cNvSpPr/>
          <p:nvPr/>
        </p:nvSpPr>
        <p:spPr>
          <a:xfrm>
            <a:off x="11879654" y="7125685"/>
            <a:ext cx="1707053" cy="1042391"/>
          </a:xfrm>
          <a:custGeom>
            <a:avLst/>
            <a:gdLst/>
            <a:ahLst/>
            <a:cxnLst/>
            <a:rect l="l" t="t" r="r" b="b"/>
            <a:pathLst>
              <a:path w="1707053" h="1042391">
                <a:moveTo>
                  <a:pt x="0" y="0"/>
                </a:moveTo>
                <a:lnTo>
                  <a:pt x="1707053" y="0"/>
                </a:lnTo>
                <a:lnTo>
                  <a:pt x="1707053" y="1042391"/>
                </a:lnTo>
                <a:lnTo>
                  <a:pt x="0" y="1042391"/>
                </a:lnTo>
                <a:lnTo>
                  <a:pt x="0" y="0"/>
                </a:lnTo>
                <a:close/>
              </a:path>
            </a:pathLst>
          </a:custGeom>
          <a:blipFill>
            <a:blip r:embed="rId7"/>
            <a:stretch>
              <a:fillRect t="-6470" b="-6470"/>
            </a:stretch>
          </a:blipFill>
        </p:spPr>
        <p:txBody>
          <a:bodyPr/>
          <a:lstStyle/>
          <a:p>
            <a:endParaRPr lang="en-US"/>
          </a:p>
        </p:txBody>
      </p:sp>
      <p:sp>
        <p:nvSpPr>
          <p:cNvPr id="9" name="TextBox 9"/>
          <p:cNvSpPr txBox="1"/>
          <p:nvPr/>
        </p:nvSpPr>
        <p:spPr>
          <a:xfrm>
            <a:off x="228410" y="-2543"/>
            <a:ext cx="7022306" cy="1160783"/>
          </a:xfrm>
          <a:prstGeom prst="rect">
            <a:avLst/>
          </a:prstGeom>
        </p:spPr>
        <p:txBody>
          <a:bodyPr lIns="0" tIns="0" rIns="0" bIns="0" rtlCol="0" anchor="t">
            <a:spAutoFit/>
          </a:bodyPr>
          <a:lstStyle/>
          <a:p>
            <a:pPr algn="ctr">
              <a:lnSpc>
                <a:spcPts val="9519"/>
              </a:lnSpc>
              <a:spcBef>
                <a:spcPct val="0"/>
              </a:spcBef>
            </a:pPr>
            <a:r>
              <a:rPr lang="en-US" sz="6799">
                <a:solidFill>
                  <a:srgbClr val="2185AF"/>
                </a:solidFill>
                <a:latin typeface="Apricots"/>
              </a:rPr>
              <a:t>Conference Etiquette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898001" y="2697590"/>
            <a:ext cx="1279856" cy="1309621"/>
          </a:xfrm>
          <a:custGeom>
            <a:avLst/>
            <a:gdLst/>
            <a:ahLst/>
            <a:cxnLst/>
            <a:rect l="l" t="t" r="r" b="b"/>
            <a:pathLst>
              <a:path w="1279856" h="1309621">
                <a:moveTo>
                  <a:pt x="0" y="0"/>
                </a:moveTo>
                <a:lnTo>
                  <a:pt x="1279857" y="0"/>
                </a:lnTo>
                <a:lnTo>
                  <a:pt x="1279857" y="1309621"/>
                </a:lnTo>
                <a:lnTo>
                  <a:pt x="0" y="1309621"/>
                </a:lnTo>
                <a:lnTo>
                  <a:pt x="0" y="0"/>
                </a:lnTo>
                <a:close/>
              </a:path>
            </a:pathLst>
          </a:custGeom>
          <a:blipFill>
            <a:blip r:embed="rId2"/>
            <a:stretch>
              <a:fillRect/>
            </a:stretch>
          </a:blipFill>
        </p:spPr>
        <p:txBody>
          <a:bodyPr/>
          <a:lstStyle/>
          <a:p>
            <a:endParaRPr lang="en-US"/>
          </a:p>
        </p:txBody>
      </p:sp>
      <p:sp>
        <p:nvSpPr>
          <p:cNvPr id="3" name="Freeform 3"/>
          <p:cNvSpPr/>
          <p:nvPr/>
        </p:nvSpPr>
        <p:spPr>
          <a:xfrm>
            <a:off x="8557256" y="6188437"/>
            <a:ext cx="1980480" cy="1067973"/>
          </a:xfrm>
          <a:custGeom>
            <a:avLst/>
            <a:gdLst/>
            <a:ahLst/>
            <a:cxnLst/>
            <a:rect l="l" t="t" r="r" b="b"/>
            <a:pathLst>
              <a:path w="1980480" h="1067973">
                <a:moveTo>
                  <a:pt x="0" y="0"/>
                </a:moveTo>
                <a:lnTo>
                  <a:pt x="1980479" y="0"/>
                </a:lnTo>
                <a:lnTo>
                  <a:pt x="1980479" y="1067973"/>
                </a:lnTo>
                <a:lnTo>
                  <a:pt x="0" y="1067973"/>
                </a:lnTo>
                <a:lnTo>
                  <a:pt x="0" y="0"/>
                </a:lnTo>
                <a:close/>
              </a:path>
            </a:pathLst>
          </a:custGeom>
          <a:blipFill>
            <a:blip r:embed="rId3"/>
            <a:stretch>
              <a:fillRect r="-2089"/>
            </a:stretch>
          </a:blipFill>
        </p:spPr>
        <p:txBody>
          <a:bodyPr/>
          <a:lstStyle/>
          <a:p>
            <a:endParaRPr lang="en-US"/>
          </a:p>
        </p:txBody>
      </p:sp>
      <p:sp>
        <p:nvSpPr>
          <p:cNvPr id="4" name="Freeform 4"/>
          <p:cNvSpPr/>
          <p:nvPr/>
        </p:nvSpPr>
        <p:spPr>
          <a:xfrm>
            <a:off x="8739968" y="4351611"/>
            <a:ext cx="1615055" cy="1193736"/>
          </a:xfrm>
          <a:custGeom>
            <a:avLst/>
            <a:gdLst/>
            <a:ahLst/>
            <a:cxnLst/>
            <a:rect l="l" t="t" r="r" b="b"/>
            <a:pathLst>
              <a:path w="1615055" h="1193736">
                <a:moveTo>
                  <a:pt x="0" y="0"/>
                </a:moveTo>
                <a:lnTo>
                  <a:pt x="1615055" y="0"/>
                </a:lnTo>
                <a:lnTo>
                  <a:pt x="1615055" y="1193736"/>
                </a:lnTo>
                <a:lnTo>
                  <a:pt x="0" y="1193736"/>
                </a:lnTo>
                <a:lnTo>
                  <a:pt x="0" y="0"/>
                </a:lnTo>
                <a:close/>
              </a:path>
            </a:pathLst>
          </a:custGeom>
          <a:blipFill>
            <a:blip r:embed="rId4"/>
            <a:stretch>
              <a:fillRect/>
            </a:stretch>
          </a:blipFill>
        </p:spPr>
        <p:txBody>
          <a:bodyPr/>
          <a:lstStyle/>
          <a:p>
            <a:endParaRPr lang="en-US"/>
          </a:p>
        </p:txBody>
      </p:sp>
      <p:sp>
        <p:nvSpPr>
          <p:cNvPr id="5" name="Freeform 5"/>
          <p:cNvSpPr/>
          <p:nvPr/>
        </p:nvSpPr>
        <p:spPr>
          <a:xfrm>
            <a:off x="11153624" y="470007"/>
            <a:ext cx="5593958" cy="3015438"/>
          </a:xfrm>
          <a:custGeom>
            <a:avLst/>
            <a:gdLst/>
            <a:ahLst/>
            <a:cxnLst/>
            <a:rect l="l" t="t" r="r" b="b"/>
            <a:pathLst>
              <a:path w="5593958" h="3015438">
                <a:moveTo>
                  <a:pt x="0" y="0"/>
                </a:moveTo>
                <a:lnTo>
                  <a:pt x="5593958" y="0"/>
                </a:lnTo>
                <a:lnTo>
                  <a:pt x="5593958" y="3015437"/>
                </a:lnTo>
                <a:lnTo>
                  <a:pt x="0" y="3015437"/>
                </a:lnTo>
                <a:lnTo>
                  <a:pt x="0" y="0"/>
                </a:lnTo>
                <a:close/>
              </a:path>
            </a:pathLst>
          </a:custGeom>
          <a:blipFill>
            <a:blip r:embed="rId5"/>
            <a:stretch>
              <a:fillRect t="-5501" r="-637" b="-1237"/>
            </a:stretch>
          </a:blipFill>
        </p:spPr>
        <p:txBody>
          <a:bodyPr/>
          <a:lstStyle/>
          <a:p>
            <a:endParaRPr lang="en-US"/>
          </a:p>
        </p:txBody>
      </p:sp>
      <p:sp>
        <p:nvSpPr>
          <p:cNvPr id="6" name="TextBox 6"/>
          <p:cNvSpPr txBox="1"/>
          <p:nvPr/>
        </p:nvSpPr>
        <p:spPr>
          <a:xfrm>
            <a:off x="0" y="336657"/>
            <a:ext cx="7094924" cy="2360933"/>
          </a:xfrm>
          <a:prstGeom prst="rect">
            <a:avLst/>
          </a:prstGeom>
        </p:spPr>
        <p:txBody>
          <a:bodyPr lIns="0" tIns="0" rIns="0" bIns="0" rtlCol="0" anchor="t">
            <a:spAutoFit/>
          </a:bodyPr>
          <a:lstStyle/>
          <a:p>
            <a:pPr algn="ctr">
              <a:lnSpc>
                <a:spcPts val="9519"/>
              </a:lnSpc>
              <a:spcBef>
                <a:spcPct val="0"/>
              </a:spcBef>
            </a:pPr>
            <a:r>
              <a:rPr lang="en-US" sz="6799">
                <a:solidFill>
                  <a:srgbClr val="2185AF"/>
                </a:solidFill>
                <a:latin typeface="Apricots"/>
              </a:rPr>
              <a:t>Confernce Etiquette Cont.</a:t>
            </a:r>
          </a:p>
        </p:txBody>
      </p:sp>
      <p:sp>
        <p:nvSpPr>
          <p:cNvPr id="7" name="TextBox 7"/>
          <p:cNvSpPr txBox="1"/>
          <p:nvPr/>
        </p:nvSpPr>
        <p:spPr>
          <a:xfrm>
            <a:off x="384202" y="2894399"/>
            <a:ext cx="7684034" cy="4918077"/>
          </a:xfrm>
          <a:prstGeom prst="rect">
            <a:avLst/>
          </a:prstGeom>
        </p:spPr>
        <p:txBody>
          <a:bodyPr lIns="0" tIns="0" rIns="0" bIns="0" rtlCol="0" anchor="t">
            <a:spAutoFit/>
          </a:bodyPr>
          <a:lstStyle/>
          <a:p>
            <a:pPr algn="ctr">
              <a:lnSpc>
                <a:spcPts val="5599"/>
              </a:lnSpc>
            </a:pPr>
            <a:r>
              <a:rPr lang="en-US" sz="3999">
                <a:solidFill>
                  <a:srgbClr val="000000"/>
                </a:solidFill>
                <a:latin typeface="Cloud"/>
              </a:rPr>
              <a:t>*No perfumes or flowers</a:t>
            </a:r>
          </a:p>
          <a:p>
            <a:pPr algn="ctr">
              <a:lnSpc>
                <a:spcPts val="5599"/>
              </a:lnSpc>
            </a:pPr>
            <a:endParaRPr lang="en-US" sz="3999">
              <a:solidFill>
                <a:srgbClr val="000000"/>
              </a:solidFill>
              <a:latin typeface="Cloud"/>
            </a:endParaRPr>
          </a:p>
          <a:p>
            <a:pPr algn="ctr">
              <a:lnSpc>
                <a:spcPts val="5599"/>
              </a:lnSpc>
            </a:pPr>
            <a:r>
              <a:rPr lang="en-US" sz="3999">
                <a:solidFill>
                  <a:srgbClr val="000000"/>
                </a:solidFill>
                <a:latin typeface="Cloud"/>
              </a:rPr>
              <a:t>*If you’re unable to attend tell</a:t>
            </a:r>
          </a:p>
          <a:p>
            <a:pPr algn="ctr">
              <a:lnSpc>
                <a:spcPts val="5599"/>
              </a:lnSpc>
            </a:pPr>
            <a:r>
              <a:rPr lang="en-US" sz="3999">
                <a:solidFill>
                  <a:srgbClr val="000000"/>
                </a:solidFill>
                <a:latin typeface="Cloud"/>
              </a:rPr>
              <a:t> someone!</a:t>
            </a:r>
          </a:p>
          <a:p>
            <a:pPr algn="ctr">
              <a:lnSpc>
                <a:spcPts val="5599"/>
              </a:lnSpc>
            </a:pPr>
            <a:endParaRPr lang="en-US" sz="3999">
              <a:solidFill>
                <a:srgbClr val="000000"/>
              </a:solidFill>
              <a:latin typeface="Cloud"/>
            </a:endParaRPr>
          </a:p>
          <a:p>
            <a:pPr algn="ctr">
              <a:lnSpc>
                <a:spcPts val="5599"/>
              </a:lnSpc>
              <a:spcBef>
                <a:spcPct val="0"/>
              </a:spcBef>
            </a:pPr>
            <a:r>
              <a:rPr lang="en-US" sz="3999">
                <a:solidFill>
                  <a:srgbClr val="000000"/>
                </a:solidFill>
                <a:latin typeface="Cloud"/>
              </a:rPr>
              <a:t>*Practice spiritual principles and goodwill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2AED0"/>
        </a:solidFill>
        <a:effectLst/>
      </p:bgPr>
    </p:bg>
    <p:spTree>
      <p:nvGrpSpPr>
        <p:cNvPr id="1" name=""/>
        <p:cNvGrpSpPr/>
        <p:nvPr/>
      </p:nvGrpSpPr>
      <p:grpSpPr>
        <a:xfrm>
          <a:off x="0" y="0"/>
          <a:ext cx="0" cy="0"/>
          <a:chOff x="0" y="0"/>
          <a:chExt cx="0" cy="0"/>
        </a:xfrm>
      </p:grpSpPr>
      <p:sp>
        <p:nvSpPr>
          <p:cNvPr id="2" name="Freeform 2"/>
          <p:cNvSpPr/>
          <p:nvPr/>
        </p:nvSpPr>
        <p:spPr>
          <a:xfrm>
            <a:off x="11021334" y="3020334"/>
            <a:ext cx="14533331" cy="14533331"/>
          </a:xfrm>
          <a:custGeom>
            <a:avLst/>
            <a:gdLst/>
            <a:ahLst/>
            <a:cxnLst/>
            <a:rect l="l" t="t" r="r" b="b"/>
            <a:pathLst>
              <a:path w="14533331" h="14533331">
                <a:moveTo>
                  <a:pt x="0" y="0"/>
                </a:moveTo>
                <a:lnTo>
                  <a:pt x="14533332" y="0"/>
                </a:lnTo>
                <a:lnTo>
                  <a:pt x="14533332" y="14533332"/>
                </a:lnTo>
                <a:lnTo>
                  <a:pt x="0" y="1453333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490706" y="618541"/>
            <a:ext cx="3442157" cy="3027533"/>
          </a:xfrm>
          <a:custGeom>
            <a:avLst/>
            <a:gdLst/>
            <a:ahLst/>
            <a:cxnLst/>
            <a:rect l="l" t="t" r="r" b="b"/>
            <a:pathLst>
              <a:path w="3442157" h="3027533">
                <a:moveTo>
                  <a:pt x="0" y="0"/>
                </a:moveTo>
                <a:lnTo>
                  <a:pt x="3442157" y="0"/>
                </a:lnTo>
                <a:lnTo>
                  <a:pt x="3442157" y="3027533"/>
                </a:lnTo>
                <a:lnTo>
                  <a:pt x="0" y="3027533"/>
                </a:lnTo>
                <a:lnTo>
                  <a:pt x="0" y="0"/>
                </a:lnTo>
                <a:close/>
              </a:path>
            </a:pathLst>
          </a:custGeom>
          <a:blipFill>
            <a:blip r:embed="rId4"/>
            <a:stretch>
              <a:fillRect/>
            </a:stretch>
          </a:blipFill>
        </p:spPr>
        <p:txBody>
          <a:bodyPr/>
          <a:lstStyle/>
          <a:p>
            <a:endParaRPr lang="en-US"/>
          </a:p>
        </p:txBody>
      </p:sp>
      <p:sp>
        <p:nvSpPr>
          <p:cNvPr id="4" name="TextBox 4"/>
          <p:cNvSpPr txBox="1"/>
          <p:nvPr/>
        </p:nvSpPr>
        <p:spPr>
          <a:xfrm>
            <a:off x="6409615" y="523291"/>
            <a:ext cx="6281291" cy="1474472"/>
          </a:xfrm>
          <a:prstGeom prst="rect">
            <a:avLst/>
          </a:prstGeom>
        </p:spPr>
        <p:txBody>
          <a:bodyPr lIns="0" tIns="0" rIns="0" bIns="0" rtlCol="0" anchor="t">
            <a:spAutoFit/>
          </a:bodyPr>
          <a:lstStyle/>
          <a:p>
            <a:pPr algn="ctr">
              <a:lnSpc>
                <a:spcPts val="5879"/>
              </a:lnSpc>
            </a:pPr>
            <a:r>
              <a:rPr lang="en-US" sz="4199">
                <a:solidFill>
                  <a:srgbClr val="000000"/>
                </a:solidFill>
                <a:latin typeface="Archivo Black"/>
              </a:rPr>
              <a:t>Literature Committee</a:t>
            </a:r>
          </a:p>
          <a:p>
            <a:pPr algn="ctr">
              <a:lnSpc>
                <a:spcPts val="5879"/>
              </a:lnSpc>
              <a:spcBef>
                <a:spcPct val="0"/>
              </a:spcBef>
            </a:pPr>
            <a:r>
              <a:rPr lang="en-US" sz="4199">
                <a:solidFill>
                  <a:srgbClr val="000000"/>
                </a:solidFill>
                <a:latin typeface="Archivo Black"/>
              </a:rPr>
              <a:t>Discussion</a:t>
            </a:r>
          </a:p>
        </p:txBody>
      </p:sp>
      <p:sp>
        <p:nvSpPr>
          <p:cNvPr id="5" name="TextBox 5"/>
          <p:cNvSpPr txBox="1"/>
          <p:nvPr/>
        </p:nvSpPr>
        <p:spPr>
          <a:xfrm>
            <a:off x="3932863" y="2433758"/>
            <a:ext cx="14176943" cy="1322706"/>
          </a:xfrm>
          <a:prstGeom prst="rect">
            <a:avLst/>
          </a:prstGeom>
        </p:spPr>
        <p:txBody>
          <a:bodyPr lIns="0" tIns="0" rIns="0" bIns="0" rtlCol="0" anchor="t">
            <a:spAutoFit/>
          </a:bodyPr>
          <a:lstStyle/>
          <a:p>
            <a:pPr algn="ctr">
              <a:lnSpc>
                <a:spcPts val="5319"/>
              </a:lnSpc>
              <a:spcBef>
                <a:spcPct val="0"/>
              </a:spcBef>
            </a:pPr>
            <a:r>
              <a:rPr lang="en-US" sz="3799">
                <a:solidFill>
                  <a:srgbClr val="000000"/>
                </a:solidFill>
                <a:latin typeface="Archivo Black"/>
              </a:rPr>
              <a:t>Developing a piece of literature about our relationship with finances in Al-Anon Recovery</a:t>
            </a:r>
          </a:p>
        </p:txBody>
      </p:sp>
      <p:sp>
        <p:nvSpPr>
          <p:cNvPr id="6" name="TextBox 6"/>
          <p:cNvSpPr txBox="1"/>
          <p:nvPr/>
        </p:nvSpPr>
        <p:spPr>
          <a:xfrm>
            <a:off x="5895938" y="3858185"/>
            <a:ext cx="6496124" cy="665481"/>
          </a:xfrm>
          <a:prstGeom prst="rect">
            <a:avLst/>
          </a:prstGeom>
        </p:spPr>
        <p:txBody>
          <a:bodyPr lIns="0" tIns="0" rIns="0" bIns="0" rtlCol="0" anchor="t">
            <a:spAutoFit/>
          </a:bodyPr>
          <a:lstStyle/>
          <a:p>
            <a:pPr algn="ctr">
              <a:lnSpc>
                <a:spcPts val="5319"/>
              </a:lnSpc>
              <a:spcBef>
                <a:spcPct val="0"/>
              </a:spcBef>
            </a:pPr>
            <a:r>
              <a:rPr lang="en-US" sz="3799">
                <a:solidFill>
                  <a:srgbClr val="000000"/>
                </a:solidFill>
                <a:latin typeface="Cloud"/>
              </a:rPr>
              <a:t>Key elements to consider are:</a:t>
            </a:r>
          </a:p>
        </p:txBody>
      </p:sp>
      <p:sp>
        <p:nvSpPr>
          <p:cNvPr id="7" name="TextBox 7"/>
          <p:cNvSpPr txBox="1"/>
          <p:nvPr/>
        </p:nvSpPr>
        <p:spPr>
          <a:xfrm>
            <a:off x="1028700" y="4628442"/>
            <a:ext cx="15580528" cy="5332731"/>
          </a:xfrm>
          <a:prstGeom prst="rect">
            <a:avLst/>
          </a:prstGeom>
        </p:spPr>
        <p:txBody>
          <a:bodyPr lIns="0" tIns="0" rIns="0" bIns="0" rtlCol="0" anchor="t">
            <a:spAutoFit/>
          </a:bodyPr>
          <a:lstStyle/>
          <a:p>
            <a:pPr marL="820408" lvl="1" indent="-410204" algn="ctr">
              <a:lnSpc>
                <a:spcPts val="5319"/>
              </a:lnSpc>
              <a:buAutoNum type="arabicPeriod"/>
            </a:pPr>
            <a:r>
              <a:rPr lang="en-US" sz="3799">
                <a:solidFill>
                  <a:srgbClr val="000000"/>
                </a:solidFill>
                <a:latin typeface="Cloud"/>
              </a:rPr>
              <a:t>Al-Anon literature states that the disease of alcoholism impacts us physically, emotionally, spiritually, and financially</a:t>
            </a:r>
          </a:p>
          <a:p>
            <a:pPr marL="820408" lvl="1" indent="-410204" algn="ctr">
              <a:lnSpc>
                <a:spcPts val="5319"/>
              </a:lnSpc>
              <a:buAutoNum type="arabicPeriod"/>
            </a:pPr>
            <a:r>
              <a:rPr lang="en-US" sz="3799">
                <a:solidFill>
                  <a:srgbClr val="000000"/>
                </a:solidFill>
                <a:latin typeface="Cloud"/>
              </a:rPr>
              <a:t>While the topics of personal and group finances are discussed throughout Al-Anon’s three legacies, Al-Anon does not have a single piece of CAL exploring our relationship with finances in recovery</a:t>
            </a:r>
          </a:p>
          <a:p>
            <a:pPr marL="820408" lvl="1" indent="-410204" algn="ctr">
              <a:lnSpc>
                <a:spcPts val="5319"/>
              </a:lnSpc>
              <a:buAutoNum type="arabicPeriod"/>
            </a:pPr>
            <a:r>
              <a:rPr lang="en-US" sz="3799">
                <a:solidFill>
                  <a:srgbClr val="000000"/>
                </a:solidFill>
                <a:latin typeface="Cloud"/>
              </a:rPr>
              <a:t>Financial responsibility is often not taught in alcoholic homes, but can be learned.</a:t>
            </a:r>
          </a:p>
          <a:p>
            <a:pPr algn="ctr">
              <a:lnSpc>
                <a:spcPts val="5319"/>
              </a:lnSpc>
              <a:spcBef>
                <a:spcPct val="0"/>
              </a:spcBef>
            </a:pPr>
            <a:r>
              <a:rPr lang="en-US" sz="3799">
                <a:solidFill>
                  <a:srgbClr val="000000"/>
                </a:solidFill>
                <a:latin typeface="Cloud Bold"/>
              </a:rPr>
              <a:t>This is a work in progress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2AED0"/>
        </a:solidFill>
        <a:effectLst/>
      </p:bgPr>
    </p:bg>
    <p:spTree>
      <p:nvGrpSpPr>
        <p:cNvPr id="1" name=""/>
        <p:cNvGrpSpPr/>
        <p:nvPr/>
      </p:nvGrpSpPr>
      <p:grpSpPr>
        <a:xfrm>
          <a:off x="0" y="0"/>
          <a:ext cx="0" cy="0"/>
          <a:chOff x="0" y="0"/>
          <a:chExt cx="0" cy="0"/>
        </a:xfrm>
      </p:grpSpPr>
      <p:sp>
        <p:nvSpPr>
          <p:cNvPr id="2" name="TextBox 2"/>
          <p:cNvSpPr txBox="1"/>
          <p:nvPr/>
        </p:nvSpPr>
        <p:spPr>
          <a:xfrm>
            <a:off x="-756285" y="179861"/>
            <a:ext cx="18197463" cy="9872022"/>
          </a:xfrm>
          <a:prstGeom prst="rect">
            <a:avLst/>
          </a:prstGeom>
        </p:spPr>
        <p:txBody>
          <a:bodyPr lIns="0" tIns="0" rIns="0" bIns="0" rtlCol="0" anchor="t">
            <a:spAutoFit/>
          </a:bodyPr>
          <a:lstStyle/>
          <a:p>
            <a:pPr algn="ctr">
              <a:lnSpc>
                <a:spcPts val="9385"/>
              </a:lnSpc>
            </a:pPr>
            <a:r>
              <a:rPr lang="en-US" sz="6704">
                <a:solidFill>
                  <a:srgbClr val="000000"/>
                </a:solidFill>
                <a:latin typeface="Cloud Bold"/>
              </a:rPr>
              <a:t>Literature Update</a:t>
            </a:r>
          </a:p>
          <a:p>
            <a:pPr algn="ctr">
              <a:lnSpc>
                <a:spcPts val="6274"/>
              </a:lnSpc>
            </a:pPr>
            <a:r>
              <a:rPr lang="en-US" sz="4482">
                <a:solidFill>
                  <a:srgbClr val="000000"/>
                </a:solidFill>
                <a:latin typeface="Cloud Bold"/>
              </a:rPr>
              <a:t>•      We have new piece of Literature that is near completion!!!</a:t>
            </a:r>
          </a:p>
          <a:p>
            <a:pPr algn="ctr">
              <a:lnSpc>
                <a:spcPts val="6274"/>
              </a:lnSpc>
            </a:pPr>
            <a:endParaRPr lang="en-US" sz="4482">
              <a:solidFill>
                <a:srgbClr val="000000"/>
              </a:solidFill>
              <a:latin typeface="Cloud Bold"/>
            </a:endParaRPr>
          </a:p>
          <a:p>
            <a:pPr algn="ctr">
              <a:lnSpc>
                <a:spcPts val="6274"/>
              </a:lnSpc>
            </a:pPr>
            <a:r>
              <a:rPr lang="en-US" sz="4482">
                <a:solidFill>
                  <a:srgbClr val="000000"/>
                </a:solidFill>
                <a:latin typeface="Cloud Bold"/>
              </a:rPr>
              <a:t>•      </a:t>
            </a:r>
            <a:r>
              <a:rPr lang="en-US" sz="4482" u="sng">
                <a:solidFill>
                  <a:srgbClr val="000000"/>
                </a:solidFill>
                <a:latin typeface="Cloud Bold"/>
              </a:rPr>
              <a:t>Healing in our Alcoholic Relationships</a:t>
            </a:r>
            <a:r>
              <a:rPr lang="en-US" sz="4482">
                <a:solidFill>
                  <a:srgbClr val="000000"/>
                </a:solidFill>
                <a:latin typeface="Cloud Bold"/>
              </a:rPr>
              <a:t>: </a:t>
            </a:r>
          </a:p>
          <a:p>
            <a:pPr algn="ctr">
              <a:lnSpc>
                <a:spcPts val="6274"/>
              </a:lnSpc>
            </a:pPr>
            <a:r>
              <a:rPr lang="en-US" sz="4482">
                <a:solidFill>
                  <a:srgbClr val="000000"/>
                </a:solidFill>
                <a:latin typeface="Cloud Bold"/>
              </a:rPr>
              <a:t>a collection of insights from our collective journey</a:t>
            </a:r>
          </a:p>
          <a:p>
            <a:pPr algn="ctr">
              <a:lnSpc>
                <a:spcPts val="6274"/>
              </a:lnSpc>
            </a:pPr>
            <a:r>
              <a:rPr lang="en-US" sz="4482">
                <a:solidFill>
                  <a:srgbClr val="000000"/>
                </a:solidFill>
                <a:latin typeface="Cloud Bold"/>
              </a:rPr>
              <a:t>•      48-page booklet and will sell for $4.00</a:t>
            </a:r>
          </a:p>
          <a:p>
            <a:pPr algn="ctr">
              <a:lnSpc>
                <a:spcPts val="6274"/>
              </a:lnSpc>
            </a:pPr>
            <a:r>
              <a:rPr lang="en-US" sz="4482">
                <a:solidFill>
                  <a:srgbClr val="000000"/>
                </a:solidFill>
                <a:latin typeface="Cloud Bold"/>
              </a:rPr>
              <a:t>•      Will be released this fall: no date yet. </a:t>
            </a:r>
          </a:p>
          <a:p>
            <a:pPr algn="ctr">
              <a:lnSpc>
                <a:spcPts val="6274"/>
              </a:lnSpc>
            </a:pPr>
            <a:r>
              <a:rPr lang="en-US" sz="4482">
                <a:solidFill>
                  <a:srgbClr val="C21D16"/>
                </a:solidFill>
                <a:latin typeface="Cloud Bold"/>
              </a:rPr>
              <a:t>ALSO</a:t>
            </a:r>
          </a:p>
          <a:p>
            <a:pPr algn="ctr">
              <a:lnSpc>
                <a:spcPts val="6274"/>
              </a:lnSpc>
            </a:pPr>
            <a:r>
              <a:rPr lang="en-US" sz="4482">
                <a:solidFill>
                  <a:srgbClr val="000000"/>
                </a:solidFill>
                <a:latin typeface="Cloud Bold"/>
              </a:rPr>
              <a:t>•      </a:t>
            </a:r>
            <a:r>
              <a:rPr lang="en-US" sz="4482">
                <a:solidFill>
                  <a:srgbClr val="C21D16"/>
                </a:solidFill>
                <a:latin typeface="Cloud Bold"/>
              </a:rPr>
              <a:t>Sharings are now being accepted for the new book on Sponsorship; Personal and Service.</a:t>
            </a:r>
          </a:p>
          <a:p>
            <a:pPr algn="ctr">
              <a:lnSpc>
                <a:spcPts val="6274"/>
              </a:lnSpc>
            </a:pPr>
            <a:endParaRPr lang="en-US" sz="4482">
              <a:solidFill>
                <a:srgbClr val="C21D16"/>
              </a:solidFill>
              <a:latin typeface="Cloud Bold"/>
            </a:endParaRPr>
          </a:p>
          <a:p>
            <a:pPr algn="ctr">
              <a:lnSpc>
                <a:spcPts val="6274"/>
              </a:lnSpc>
              <a:spcBef>
                <a:spcPct val="0"/>
              </a:spcBef>
            </a:pPr>
            <a:r>
              <a:rPr lang="en-US" sz="4482">
                <a:solidFill>
                  <a:srgbClr val="C21D16"/>
                </a:solidFill>
                <a:latin typeface="Cloud Bold"/>
              </a:rPr>
              <a:t>Send in sharings to: https://Al-Anon.org/sharing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05553" y="-10625184"/>
            <a:ext cx="15768684" cy="15768684"/>
          </a:xfrm>
          <a:custGeom>
            <a:avLst/>
            <a:gdLst/>
            <a:ahLst/>
            <a:cxnLst/>
            <a:rect l="l" t="t" r="r" b="b"/>
            <a:pathLst>
              <a:path w="15768684" h="15768684">
                <a:moveTo>
                  <a:pt x="0" y="0"/>
                </a:moveTo>
                <a:lnTo>
                  <a:pt x="15768684" y="0"/>
                </a:lnTo>
                <a:lnTo>
                  <a:pt x="15768684" y="15768684"/>
                </a:lnTo>
                <a:lnTo>
                  <a:pt x="0" y="1576868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1797977" y="5766891"/>
            <a:ext cx="15768684" cy="15768684"/>
          </a:xfrm>
          <a:custGeom>
            <a:avLst/>
            <a:gdLst/>
            <a:ahLst/>
            <a:cxnLst/>
            <a:rect l="l" t="t" r="r" b="b"/>
            <a:pathLst>
              <a:path w="15768684" h="15768684">
                <a:moveTo>
                  <a:pt x="0" y="0"/>
                </a:moveTo>
                <a:lnTo>
                  <a:pt x="15768684" y="0"/>
                </a:lnTo>
                <a:lnTo>
                  <a:pt x="15768684" y="15768684"/>
                </a:lnTo>
                <a:lnTo>
                  <a:pt x="0" y="1576868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11312279" y="1898421"/>
            <a:ext cx="5685507" cy="7359879"/>
          </a:xfrm>
          <a:custGeom>
            <a:avLst/>
            <a:gdLst/>
            <a:ahLst/>
            <a:cxnLst/>
            <a:rect l="l" t="t" r="r" b="b"/>
            <a:pathLst>
              <a:path w="5685507" h="7359879">
                <a:moveTo>
                  <a:pt x="0" y="0"/>
                </a:moveTo>
                <a:lnTo>
                  <a:pt x="5685506" y="0"/>
                </a:lnTo>
                <a:lnTo>
                  <a:pt x="5685506" y="7359879"/>
                </a:lnTo>
                <a:lnTo>
                  <a:pt x="0" y="7359879"/>
                </a:lnTo>
                <a:lnTo>
                  <a:pt x="0" y="0"/>
                </a:lnTo>
                <a:close/>
              </a:path>
            </a:pathLst>
          </a:custGeom>
          <a:blipFill>
            <a:blip r:embed="rId4"/>
            <a:stretch>
              <a:fillRect/>
            </a:stretch>
          </a:blipFill>
        </p:spPr>
        <p:txBody>
          <a:bodyPr/>
          <a:lstStyle/>
          <a:p>
            <a:endParaRPr lang="en-US"/>
          </a:p>
        </p:txBody>
      </p:sp>
      <p:sp>
        <p:nvSpPr>
          <p:cNvPr id="5" name="TextBox 5"/>
          <p:cNvSpPr txBox="1"/>
          <p:nvPr/>
        </p:nvSpPr>
        <p:spPr>
          <a:xfrm>
            <a:off x="518898" y="836807"/>
            <a:ext cx="10533932" cy="1341883"/>
          </a:xfrm>
          <a:prstGeom prst="rect">
            <a:avLst/>
          </a:prstGeom>
        </p:spPr>
        <p:txBody>
          <a:bodyPr lIns="0" tIns="0" rIns="0" bIns="0" rtlCol="0" anchor="t">
            <a:spAutoFit/>
          </a:bodyPr>
          <a:lstStyle/>
          <a:p>
            <a:pPr algn="ctr">
              <a:lnSpc>
                <a:spcPts val="10917"/>
              </a:lnSpc>
              <a:spcBef>
                <a:spcPct val="0"/>
              </a:spcBef>
            </a:pPr>
            <a:r>
              <a:rPr lang="en-US" sz="7797">
                <a:solidFill>
                  <a:srgbClr val="FF3131"/>
                </a:solidFill>
                <a:latin typeface="Mansalva"/>
              </a:rPr>
              <a:t> Choosing a Group Name</a:t>
            </a:r>
          </a:p>
        </p:txBody>
      </p:sp>
      <p:sp>
        <p:nvSpPr>
          <p:cNvPr id="6" name="TextBox 6"/>
          <p:cNvSpPr txBox="1"/>
          <p:nvPr/>
        </p:nvSpPr>
        <p:spPr>
          <a:xfrm>
            <a:off x="759000" y="2756807"/>
            <a:ext cx="10053728" cy="1562102"/>
          </a:xfrm>
          <a:prstGeom prst="rect">
            <a:avLst/>
          </a:prstGeom>
        </p:spPr>
        <p:txBody>
          <a:bodyPr lIns="0" tIns="0" rIns="0" bIns="0" rtlCol="0" anchor="t">
            <a:spAutoFit/>
          </a:bodyPr>
          <a:lstStyle/>
          <a:p>
            <a:pPr algn="ctr">
              <a:lnSpc>
                <a:spcPts val="6299"/>
              </a:lnSpc>
              <a:spcBef>
                <a:spcPct val="0"/>
              </a:spcBef>
            </a:pPr>
            <a:r>
              <a:rPr lang="en-US" sz="4499">
                <a:solidFill>
                  <a:srgbClr val="000000"/>
                </a:solidFill>
                <a:latin typeface="Cloud"/>
              </a:rPr>
              <a:t>Tradition 5: We have but one purpose; to help families of alcoholics</a:t>
            </a:r>
          </a:p>
        </p:txBody>
      </p:sp>
      <p:sp>
        <p:nvSpPr>
          <p:cNvPr id="7" name="TextBox 7"/>
          <p:cNvSpPr txBox="1"/>
          <p:nvPr/>
        </p:nvSpPr>
        <p:spPr>
          <a:xfrm>
            <a:off x="259449" y="5314950"/>
            <a:ext cx="11052830" cy="3357246"/>
          </a:xfrm>
          <a:prstGeom prst="rect">
            <a:avLst/>
          </a:prstGeom>
        </p:spPr>
        <p:txBody>
          <a:bodyPr lIns="0" tIns="0" rIns="0" bIns="0" rtlCol="0" anchor="t">
            <a:spAutoFit/>
          </a:bodyPr>
          <a:lstStyle/>
          <a:p>
            <a:pPr algn="ctr">
              <a:lnSpc>
                <a:spcPts val="4479"/>
              </a:lnSpc>
            </a:pPr>
            <a:r>
              <a:rPr lang="en-US" sz="3199">
                <a:solidFill>
                  <a:srgbClr val="000000"/>
                </a:solidFill>
                <a:latin typeface="Archivo Black"/>
              </a:rPr>
              <a:t>*A group’s name will be the 1st impression and should be inviting to all</a:t>
            </a:r>
          </a:p>
          <a:p>
            <a:pPr algn="ctr">
              <a:lnSpc>
                <a:spcPts val="4479"/>
              </a:lnSpc>
            </a:pPr>
            <a:r>
              <a:rPr lang="en-US" sz="3199">
                <a:solidFill>
                  <a:srgbClr val="000000"/>
                </a:solidFill>
                <a:latin typeface="Archivo Black"/>
              </a:rPr>
              <a:t>*Should not imply affiliation with any other 12 step program, church, commercial entity</a:t>
            </a:r>
          </a:p>
          <a:p>
            <a:pPr algn="ctr">
              <a:lnSpc>
                <a:spcPts val="4479"/>
              </a:lnSpc>
            </a:pPr>
            <a:r>
              <a:rPr lang="en-US" sz="3199">
                <a:solidFill>
                  <a:srgbClr val="000000"/>
                </a:solidFill>
                <a:latin typeface="Archivo Black"/>
              </a:rPr>
              <a:t>*Should not have Al-Anon in the title, only AFG</a:t>
            </a:r>
          </a:p>
          <a:p>
            <a:pPr algn="ctr">
              <a:lnSpc>
                <a:spcPts val="4479"/>
              </a:lnSpc>
              <a:spcBef>
                <a:spcPct val="0"/>
              </a:spcBef>
            </a:pPr>
            <a:r>
              <a:rPr lang="en-US" sz="3199">
                <a:solidFill>
                  <a:srgbClr val="000000"/>
                </a:solidFill>
                <a:latin typeface="Archivo Black"/>
              </a:rPr>
              <a:t>*We want to insure clarity and inclusion</a:t>
            </a:r>
          </a:p>
        </p:txBody>
      </p:sp>
      <p:sp>
        <p:nvSpPr>
          <p:cNvPr id="8" name="TextBox 8"/>
          <p:cNvSpPr txBox="1"/>
          <p:nvPr/>
        </p:nvSpPr>
        <p:spPr>
          <a:xfrm>
            <a:off x="10060030" y="691494"/>
            <a:ext cx="6714207" cy="547800"/>
          </a:xfrm>
          <a:prstGeom prst="rect">
            <a:avLst/>
          </a:prstGeom>
        </p:spPr>
        <p:txBody>
          <a:bodyPr lIns="0" tIns="0" rIns="0" bIns="0" rtlCol="0" anchor="t">
            <a:spAutoFit/>
          </a:bodyPr>
          <a:lstStyle/>
          <a:p>
            <a:pPr algn="ctr">
              <a:lnSpc>
                <a:spcPts val="4456"/>
              </a:lnSpc>
              <a:spcBef>
                <a:spcPct val="0"/>
              </a:spcBef>
            </a:pPr>
            <a:r>
              <a:rPr lang="en-US" sz="3183">
                <a:solidFill>
                  <a:srgbClr val="000000"/>
                </a:solidFill>
                <a:latin typeface="Cloud"/>
              </a:rPr>
              <a:t>See Svc. Manual Pages 85-86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2AED0"/>
        </a:solidFill>
        <a:effectLst/>
      </p:bgPr>
    </p:bg>
    <p:spTree>
      <p:nvGrpSpPr>
        <p:cNvPr id="1" name=""/>
        <p:cNvGrpSpPr/>
        <p:nvPr/>
      </p:nvGrpSpPr>
      <p:grpSpPr>
        <a:xfrm>
          <a:off x="0" y="0"/>
          <a:ext cx="0" cy="0"/>
          <a:chOff x="0" y="0"/>
          <a:chExt cx="0" cy="0"/>
        </a:xfrm>
      </p:grpSpPr>
      <p:sp>
        <p:nvSpPr>
          <p:cNvPr id="2" name="Freeform 2"/>
          <p:cNvSpPr/>
          <p:nvPr/>
        </p:nvSpPr>
        <p:spPr>
          <a:xfrm rot="-10800000">
            <a:off x="0" y="-111273"/>
            <a:ext cx="18382649" cy="11029589"/>
          </a:xfrm>
          <a:custGeom>
            <a:avLst/>
            <a:gdLst/>
            <a:ahLst/>
            <a:cxnLst/>
            <a:rect l="l" t="t" r="r" b="b"/>
            <a:pathLst>
              <a:path w="18382649" h="11029589">
                <a:moveTo>
                  <a:pt x="0" y="0"/>
                </a:moveTo>
                <a:lnTo>
                  <a:pt x="18382649" y="0"/>
                </a:lnTo>
                <a:lnTo>
                  <a:pt x="18382649" y="11029589"/>
                </a:lnTo>
                <a:lnTo>
                  <a:pt x="0" y="1102958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TextBox 3"/>
          <p:cNvSpPr txBox="1"/>
          <p:nvPr/>
        </p:nvSpPr>
        <p:spPr>
          <a:xfrm>
            <a:off x="1939809" y="1561540"/>
            <a:ext cx="14503032" cy="5337870"/>
          </a:xfrm>
          <a:prstGeom prst="rect">
            <a:avLst/>
          </a:prstGeom>
        </p:spPr>
        <p:txBody>
          <a:bodyPr lIns="0" tIns="0" rIns="0" bIns="0" rtlCol="0" anchor="t">
            <a:spAutoFit/>
          </a:bodyPr>
          <a:lstStyle/>
          <a:p>
            <a:pPr algn="ctr">
              <a:lnSpc>
                <a:spcPts val="7202"/>
              </a:lnSpc>
            </a:pPr>
            <a:r>
              <a:rPr lang="en-US" sz="5144">
                <a:solidFill>
                  <a:srgbClr val="000000"/>
                </a:solidFill>
                <a:latin typeface="Archivo Black"/>
              </a:rPr>
              <a:t>Names can be Confusing:</a:t>
            </a:r>
          </a:p>
          <a:p>
            <a:pPr algn="ctr">
              <a:lnSpc>
                <a:spcPts val="4986"/>
              </a:lnSpc>
            </a:pPr>
            <a:r>
              <a:rPr lang="en-US" sz="3561">
                <a:solidFill>
                  <a:srgbClr val="000000"/>
                </a:solidFill>
                <a:latin typeface="Archivo Black"/>
              </a:rPr>
              <a:t>Make sure the focus is not too narrow</a:t>
            </a:r>
          </a:p>
          <a:p>
            <a:pPr algn="ctr">
              <a:lnSpc>
                <a:spcPts val="4986"/>
              </a:lnSpc>
            </a:pPr>
            <a:r>
              <a:rPr lang="en-US" sz="3561">
                <a:solidFill>
                  <a:srgbClr val="FF3131"/>
                </a:solidFill>
                <a:latin typeface="Archivo Black"/>
              </a:rPr>
              <a:t> ie: 4th street Al-Anon</a:t>
            </a:r>
          </a:p>
          <a:p>
            <a:pPr algn="ctr">
              <a:lnSpc>
                <a:spcPts val="4986"/>
              </a:lnSpc>
            </a:pPr>
            <a:r>
              <a:rPr lang="en-US" sz="3561">
                <a:solidFill>
                  <a:srgbClr val="000000"/>
                </a:solidFill>
                <a:latin typeface="Archivo Black"/>
              </a:rPr>
              <a:t>No “specialty” names: ie: </a:t>
            </a:r>
            <a:r>
              <a:rPr lang="en-US" sz="3561">
                <a:solidFill>
                  <a:srgbClr val="FF3131"/>
                </a:solidFill>
                <a:latin typeface="Archivo Black"/>
              </a:rPr>
              <a:t>Marching Band for Al-Anon</a:t>
            </a:r>
          </a:p>
          <a:p>
            <a:pPr algn="ctr">
              <a:lnSpc>
                <a:spcPts val="4986"/>
              </a:lnSpc>
            </a:pPr>
            <a:r>
              <a:rPr lang="en-US" sz="3561">
                <a:solidFill>
                  <a:srgbClr val="FF3131"/>
                </a:solidFill>
                <a:latin typeface="Archivo Black"/>
              </a:rPr>
              <a:t>Even names like “Men‘s stag, Serenity sisters are deceiving.</a:t>
            </a:r>
          </a:p>
          <a:p>
            <a:pPr algn="ctr">
              <a:lnSpc>
                <a:spcPts val="4986"/>
              </a:lnSpc>
              <a:spcBef>
                <a:spcPct val="0"/>
              </a:spcBef>
            </a:pPr>
            <a:r>
              <a:rPr lang="en-US" sz="3561">
                <a:solidFill>
                  <a:srgbClr val="FF3131"/>
                </a:solidFill>
                <a:latin typeface="Archivo Black"/>
              </a:rPr>
              <a:t>WSO denied: “Hope and Serenity for Siblings of Alcoholics“</a:t>
            </a:r>
          </a:p>
        </p:txBody>
      </p:sp>
      <p:sp>
        <p:nvSpPr>
          <p:cNvPr id="4" name="Freeform 4"/>
          <p:cNvSpPr/>
          <p:nvPr/>
        </p:nvSpPr>
        <p:spPr>
          <a:xfrm>
            <a:off x="13347617" y="6678456"/>
            <a:ext cx="3540239" cy="1981413"/>
          </a:xfrm>
          <a:custGeom>
            <a:avLst/>
            <a:gdLst/>
            <a:ahLst/>
            <a:cxnLst/>
            <a:rect l="l" t="t" r="r" b="b"/>
            <a:pathLst>
              <a:path w="3540239" h="1981413">
                <a:moveTo>
                  <a:pt x="0" y="0"/>
                </a:moveTo>
                <a:lnTo>
                  <a:pt x="3540240" y="0"/>
                </a:lnTo>
                <a:lnTo>
                  <a:pt x="3540240" y="1981413"/>
                </a:lnTo>
                <a:lnTo>
                  <a:pt x="0" y="1981413"/>
                </a:lnTo>
                <a:lnTo>
                  <a:pt x="0" y="0"/>
                </a:lnTo>
                <a:close/>
              </a:path>
            </a:pathLst>
          </a:custGeom>
          <a:blipFill>
            <a:blip r:embed="rId4"/>
            <a:stretch>
              <a:fillRect l="-4778" r="-4778" b="-2659"/>
            </a:stretch>
          </a:blipFill>
        </p:spPr>
        <p:txBody>
          <a:bodyPr/>
          <a:lstStyle/>
          <a:p>
            <a:endParaRPr lang="en-US"/>
          </a:p>
        </p:txBody>
      </p:sp>
      <p:sp>
        <p:nvSpPr>
          <p:cNvPr id="5" name="Freeform 5"/>
          <p:cNvSpPr/>
          <p:nvPr/>
        </p:nvSpPr>
        <p:spPr>
          <a:xfrm>
            <a:off x="870857" y="6396709"/>
            <a:ext cx="2964729" cy="2263161"/>
          </a:xfrm>
          <a:custGeom>
            <a:avLst/>
            <a:gdLst/>
            <a:ahLst/>
            <a:cxnLst/>
            <a:rect l="l" t="t" r="r" b="b"/>
            <a:pathLst>
              <a:path w="2964729" h="2263161">
                <a:moveTo>
                  <a:pt x="0" y="0"/>
                </a:moveTo>
                <a:lnTo>
                  <a:pt x="2964729" y="0"/>
                </a:lnTo>
                <a:lnTo>
                  <a:pt x="2964729" y="2263160"/>
                </a:lnTo>
                <a:lnTo>
                  <a:pt x="0" y="2263160"/>
                </a:lnTo>
                <a:lnTo>
                  <a:pt x="0" y="0"/>
                </a:lnTo>
                <a:close/>
              </a:path>
            </a:pathLst>
          </a:custGeom>
          <a:blipFill>
            <a:blip r:embed="rId5"/>
            <a:stretch>
              <a:fillRect l="-6637" t="-7027" b="-7027"/>
            </a:stretch>
          </a:blipFill>
        </p:spPr>
        <p:txBody>
          <a:bodyPr/>
          <a:lstStyle/>
          <a:p>
            <a:endParaRPr lang="en-US"/>
          </a:p>
        </p:txBody>
      </p:sp>
      <p:sp>
        <p:nvSpPr>
          <p:cNvPr id="6" name="TextBox 6"/>
          <p:cNvSpPr txBox="1"/>
          <p:nvPr/>
        </p:nvSpPr>
        <p:spPr>
          <a:xfrm>
            <a:off x="870857" y="330904"/>
            <a:ext cx="16388443" cy="1344936"/>
          </a:xfrm>
          <a:prstGeom prst="rect">
            <a:avLst/>
          </a:prstGeom>
        </p:spPr>
        <p:txBody>
          <a:bodyPr lIns="0" tIns="0" rIns="0" bIns="0" rtlCol="0" anchor="t">
            <a:spAutoFit/>
          </a:bodyPr>
          <a:lstStyle/>
          <a:p>
            <a:pPr algn="ctr">
              <a:lnSpc>
                <a:spcPts val="10919"/>
              </a:lnSpc>
              <a:spcBef>
                <a:spcPct val="0"/>
              </a:spcBef>
            </a:pPr>
            <a:r>
              <a:rPr lang="en-US" sz="7799">
                <a:solidFill>
                  <a:srgbClr val="FF3131"/>
                </a:solidFill>
                <a:latin typeface="Mansalva"/>
              </a:rPr>
              <a:t>Choosing a Group name cont.</a:t>
            </a:r>
          </a:p>
        </p:txBody>
      </p:sp>
      <p:sp>
        <p:nvSpPr>
          <p:cNvPr id="7" name="TextBox 7"/>
          <p:cNvSpPr txBox="1"/>
          <p:nvPr/>
        </p:nvSpPr>
        <p:spPr>
          <a:xfrm>
            <a:off x="1242300" y="7371771"/>
            <a:ext cx="15645557" cy="2471422"/>
          </a:xfrm>
          <a:prstGeom prst="rect">
            <a:avLst/>
          </a:prstGeom>
        </p:spPr>
        <p:txBody>
          <a:bodyPr lIns="0" tIns="0" rIns="0" bIns="0" rtlCol="0" anchor="t">
            <a:spAutoFit/>
          </a:bodyPr>
          <a:lstStyle/>
          <a:p>
            <a:pPr algn="ctr">
              <a:lnSpc>
                <a:spcPts val="6579"/>
              </a:lnSpc>
            </a:pPr>
            <a:r>
              <a:rPr lang="en-US" sz="4699">
                <a:solidFill>
                  <a:srgbClr val="000000"/>
                </a:solidFill>
                <a:latin typeface="Cloud"/>
              </a:rPr>
              <a:t>Focus on similarities</a:t>
            </a:r>
          </a:p>
          <a:p>
            <a:pPr algn="ctr">
              <a:lnSpc>
                <a:spcPts val="6579"/>
              </a:lnSpc>
            </a:pPr>
            <a:r>
              <a:rPr lang="en-US" sz="4699">
                <a:solidFill>
                  <a:srgbClr val="000000"/>
                </a:solidFill>
                <a:latin typeface="Cloud"/>
              </a:rPr>
              <a:t>and remember:</a:t>
            </a:r>
          </a:p>
          <a:p>
            <a:pPr algn="ctr">
              <a:lnSpc>
                <a:spcPts val="6579"/>
              </a:lnSpc>
              <a:spcBef>
                <a:spcPct val="0"/>
              </a:spcBef>
            </a:pPr>
            <a:r>
              <a:rPr lang="en-US" sz="4699">
                <a:solidFill>
                  <a:srgbClr val="000000"/>
                </a:solidFill>
                <a:latin typeface="Cloud"/>
              </a:rPr>
              <a:t>ANY Al-Anon member is welcome at ANY Al-Anon meeting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5403273" y="233795"/>
            <a:ext cx="7481455" cy="526040"/>
            <a:chOff x="0" y="0"/>
            <a:chExt cx="7315200" cy="514350"/>
          </a:xfrm>
        </p:grpSpPr>
        <p:sp>
          <p:nvSpPr>
            <p:cNvPr id="3" name="Freeform 3"/>
            <p:cNvSpPr/>
            <p:nvPr/>
          </p:nvSpPr>
          <p:spPr>
            <a:xfrm>
              <a:off x="0" y="0"/>
              <a:ext cx="7315200" cy="514350"/>
            </a:xfrm>
            <a:custGeom>
              <a:avLst/>
              <a:gdLst/>
              <a:ahLst/>
              <a:cxnLst/>
              <a:rect l="l" t="t" r="r" b="b"/>
              <a:pathLst>
                <a:path w="7315200" h="514350">
                  <a:moveTo>
                    <a:pt x="0" y="514350"/>
                  </a:moveTo>
                  <a:lnTo>
                    <a:pt x="7315200" y="514350"/>
                  </a:lnTo>
                  <a:lnTo>
                    <a:pt x="7315200" y="0"/>
                  </a:lnTo>
                  <a:lnTo>
                    <a:pt x="0" y="0"/>
                  </a:lnTo>
                  <a:close/>
                </a:path>
              </a:pathLst>
            </a:custGeom>
            <a:solidFill>
              <a:srgbClr val="231F20"/>
            </a:solidFill>
          </p:spPr>
          <p:txBody>
            <a:bodyPr/>
            <a:lstStyle/>
            <a:p>
              <a:endParaRPr lang="en-US"/>
            </a:p>
          </p:txBody>
        </p:sp>
      </p:grpSp>
      <p:grpSp>
        <p:nvGrpSpPr>
          <p:cNvPr id="4" name="Group 4"/>
          <p:cNvGrpSpPr>
            <a:grpSpLocks noChangeAspect="1"/>
          </p:cNvGrpSpPr>
          <p:nvPr/>
        </p:nvGrpSpPr>
        <p:grpSpPr>
          <a:xfrm>
            <a:off x="5338326" y="1224046"/>
            <a:ext cx="7611338" cy="8149593"/>
            <a:chOff x="0" y="0"/>
            <a:chExt cx="7442200" cy="7968488"/>
          </a:xfrm>
        </p:grpSpPr>
        <p:sp>
          <p:nvSpPr>
            <p:cNvPr id="5" name="Freeform 5"/>
            <p:cNvSpPr/>
            <p:nvPr/>
          </p:nvSpPr>
          <p:spPr>
            <a:xfrm>
              <a:off x="3714750" y="71374"/>
              <a:ext cx="12700" cy="7830947"/>
            </a:xfrm>
            <a:custGeom>
              <a:avLst/>
              <a:gdLst/>
              <a:ahLst/>
              <a:cxnLst/>
              <a:rect l="l" t="t" r="r" b="b"/>
              <a:pathLst>
                <a:path w="12700" h="7830947">
                  <a:moveTo>
                    <a:pt x="12700" y="0"/>
                  </a:moveTo>
                  <a:lnTo>
                    <a:pt x="0" y="7830947"/>
                  </a:lnTo>
                  <a:lnTo>
                    <a:pt x="0" y="0"/>
                  </a:lnTo>
                  <a:close/>
                </a:path>
              </a:pathLst>
            </a:custGeom>
            <a:solidFill>
              <a:srgbClr val="231F20"/>
            </a:solidFill>
          </p:spPr>
          <p:txBody>
            <a:bodyPr/>
            <a:lstStyle/>
            <a:p>
              <a:endParaRPr lang="en-US"/>
            </a:p>
          </p:txBody>
        </p:sp>
        <p:sp>
          <p:nvSpPr>
            <p:cNvPr id="6" name="Freeform 6"/>
            <p:cNvSpPr/>
            <p:nvPr/>
          </p:nvSpPr>
          <p:spPr>
            <a:xfrm>
              <a:off x="63500" y="63500"/>
              <a:ext cx="7315200" cy="12700"/>
            </a:xfrm>
            <a:custGeom>
              <a:avLst/>
              <a:gdLst/>
              <a:ahLst/>
              <a:cxnLst/>
              <a:rect l="l" t="t" r="r" b="b"/>
              <a:pathLst>
                <a:path w="7315200" h="12700">
                  <a:moveTo>
                    <a:pt x="0" y="0"/>
                  </a:moveTo>
                  <a:lnTo>
                    <a:pt x="7315200" y="12700"/>
                  </a:lnTo>
                  <a:lnTo>
                    <a:pt x="0" y="12700"/>
                  </a:lnTo>
                  <a:close/>
                </a:path>
              </a:pathLst>
            </a:custGeom>
            <a:solidFill>
              <a:srgbClr val="231F20"/>
            </a:solidFill>
          </p:spPr>
          <p:txBody>
            <a:bodyPr/>
            <a:lstStyle/>
            <a:p>
              <a:endParaRPr lang="en-US"/>
            </a:p>
          </p:txBody>
        </p:sp>
        <p:sp>
          <p:nvSpPr>
            <p:cNvPr id="7" name="Freeform 7"/>
            <p:cNvSpPr/>
            <p:nvPr/>
          </p:nvSpPr>
          <p:spPr>
            <a:xfrm>
              <a:off x="63500" y="7892288"/>
              <a:ext cx="7315200" cy="12700"/>
            </a:xfrm>
            <a:custGeom>
              <a:avLst/>
              <a:gdLst/>
              <a:ahLst/>
              <a:cxnLst/>
              <a:rect l="l" t="t" r="r" b="b"/>
              <a:pathLst>
                <a:path w="7315200" h="12700">
                  <a:moveTo>
                    <a:pt x="0" y="0"/>
                  </a:moveTo>
                  <a:lnTo>
                    <a:pt x="7315200" y="12700"/>
                  </a:lnTo>
                  <a:lnTo>
                    <a:pt x="0" y="12700"/>
                  </a:lnTo>
                  <a:close/>
                </a:path>
              </a:pathLst>
            </a:custGeom>
            <a:solidFill>
              <a:srgbClr val="231F20"/>
            </a:solidFill>
          </p:spPr>
          <p:txBody>
            <a:bodyPr/>
            <a:lstStyle/>
            <a:p>
              <a:endParaRPr lang="en-US"/>
            </a:p>
          </p:txBody>
        </p:sp>
        <p:sp>
          <p:nvSpPr>
            <p:cNvPr id="8" name="Freeform 8"/>
            <p:cNvSpPr/>
            <p:nvPr/>
          </p:nvSpPr>
          <p:spPr>
            <a:xfrm>
              <a:off x="63500" y="503682"/>
              <a:ext cx="3657600" cy="12700"/>
            </a:xfrm>
            <a:custGeom>
              <a:avLst/>
              <a:gdLst/>
              <a:ahLst/>
              <a:cxnLst/>
              <a:rect l="l" t="t" r="r" b="b"/>
              <a:pathLst>
                <a:path w="3657600" h="12700">
                  <a:moveTo>
                    <a:pt x="0" y="0"/>
                  </a:moveTo>
                  <a:lnTo>
                    <a:pt x="3657600" y="0"/>
                  </a:lnTo>
                  <a:lnTo>
                    <a:pt x="3657600" y="12700"/>
                  </a:lnTo>
                  <a:lnTo>
                    <a:pt x="0" y="12700"/>
                  </a:lnTo>
                  <a:close/>
                </a:path>
              </a:pathLst>
            </a:custGeom>
            <a:solidFill>
              <a:srgbClr val="231F20"/>
            </a:solidFill>
          </p:spPr>
          <p:txBody>
            <a:bodyPr/>
            <a:lstStyle/>
            <a:p>
              <a:endParaRPr lang="en-US"/>
            </a:p>
          </p:txBody>
        </p:sp>
        <p:sp>
          <p:nvSpPr>
            <p:cNvPr id="9" name="Freeform 9"/>
            <p:cNvSpPr/>
            <p:nvPr/>
          </p:nvSpPr>
          <p:spPr>
            <a:xfrm>
              <a:off x="63500" y="791083"/>
              <a:ext cx="3657600" cy="12700"/>
            </a:xfrm>
            <a:custGeom>
              <a:avLst/>
              <a:gdLst/>
              <a:ahLst/>
              <a:cxnLst/>
              <a:rect l="l" t="t" r="r" b="b"/>
              <a:pathLst>
                <a:path w="3657600" h="12700">
                  <a:moveTo>
                    <a:pt x="0" y="0"/>
                  </a:moveTo>
                  <a:lnTo>
                    <a:pt x="3657600" y="0"/>
                  </a:lnTo>
                  <a:lnTo>
                    <a:pt x="3657600" y="12700"/>
                  </a:lnTo>
                  <a:lnTo>
                    <a:pt x="0" y="12700"/>
                  </a:lnTo>
                  <a:close/>
                </a:path>
              </a:pathLst>
            </a:custGeom>
            <a:solidFill>
              <a:srgbClr val="231F20"/>
            </a:solidFill>
          </p:spPr>
          <p:txBody>
            <a:bodyPr/>
            <a:lstStyle/>
            <a:p>
              <a:endParaRPr lang="en-US"/>
            </a:p>
          </p:txBody>
        </p:sp>
        <p:sp>
          <p:nvSpPr>
            <p:cNvPr id="10" name="Freeform 10"/>
            <p:cNvSpPr/>
            <p:nvPr/>
          </p:nvSpPr>
          <p:spPr>
            <a:xfrm>
              <a:off x="3714750" y="2003552"/>
              <a:ext cx="3657600" cy="12700"/>
            </a:xfrm>
            <a:custGeom>
              <a:avLst/>
              <a:gdLst/>
              <a:ahLst/>
              <a:cxnLst/>
              <a:rect l="l" t="t" r="r" b="b"/>
              <a:pathLst>
                <a:path w="3657600" h="12700">
                  <a:moveTo>
                    <a:pt x="0" y="0"/>
                  </a:moveTo>
                  <a:lnTo>
                    <a:pt x="3657600" y="0"/>
                  </a:lnTo>
                  <a:lnTo>
                    <a:pt x="3657600" y="12700"/>
                  </a:lnTo>
                  <a:lnTo>
                    <a:pt x="0" y="12700"/>
                  </a:lnTo>
                  <a:close/>
                </a:path>
              </a:pathLst>
            </a:custGeom>
            <a:solidFill>
              <a:srgbClr val="231F20"/>
            </a:solidFill>
          </p:spPr>
          <p:txBody>
            <a:bodyPr/>
            <a:lstStyle/>
            <a:p>
              <a:endParaRPr lang="en-US"/>
            </a:p>
          </p:txBody>
        </p:sp>
        <p:sp>
          <p:nvSpPr>
            <p:cNvPr id="11" name="Freeform 11"/>
            <p:cNvSpPr/>
            <p:nvPr/>
          </p:nvSpPr>
          <p:spPr>
            <a:xfrm>
              <a:off x="63500" y="5739384"/>
              <a:ext cx="3663950" cy="12700"/>
            </a:xfrm>
            <a:custGeom>
              <a:avLst/>
              <a:gdLst/>
              <a:ahLst/>
              <a:cxnLst/>
              <a:rect l="l" t="t" r="r" b="b"/>
              <a:pathLst>
                <a:path w="3663950" h="12700">
                  <a:moveTo>
                    <a:pt x="0" y="0"/>
                  </a:moveTo>
                  <a:lnTo>
                    <a:pt x="3663950" y="0"/>
                  </a:lnTo>
                  <a:lnTo>
                    <a:pt x="3663950" y="12700"/>
                  </a:lnTo>
                  <a:lnTo>
                    <a:pt x="0" y="12700"/>
                  </a:lnTo>
                  <a:close/>
                </a:path>
              </a:pathLst>
            </a:custGeom>
            <a:solidFill>
              <a:srgbClr val="231F20"/>
            </a:solidFill>
          </p:spPr>
          <p:txBody>
            <a:bodyPr/>
            <a:lstStyle/>
            <a:p>
              <a:endParaRPr lang="en-US"/>
            </a:p>
          </p:txBody>
        </p:sp>
        <p:sp>
          <p:nvSpPr>
            <p:cNvPr id="12" name="Freeform 12"/>
            <p:cNvSpPr/>
            <p:nvPr/>
          </p:nvSpPr>
          <p:spPr>
            <a:xfrm>
              <a:off x="3714750" y="3691509"/>
              <a:ext cx="3663950" cy="12700"/>
            </a:xfrm>
            <a:custGeom>
              <a:avLst/>
              <a:gdLst/>
              <a:ahLst/>
              <a:cxnLst/>
              <a:rect l="l" t="t" r="r" b="b"/>
              <a:pathLst>
                <a:path w="3663950" h="12700">
                  <a:moveTo>
                    <a:pt x="0" y="0"/>
                  </a:moveTo>
                  <a:lnTo>
                    <a:pt x="3663950" y="0"/>
                  </a:lnTo>
                  <a:lnTo>
                    <a:pt x="3663950" y="12700"/>
                  </a:lnTo>
                  <a:lnTo>
                    <a:pt x="0" y="12700"/>
                  </a:lnTo>
                  <a:close/>
                </a:path>
              </a:pathLst>
            </a:custGeom>
            <a:solidFill>
              <a:srgbClr val="231F20"/>
            </a:solidFill>
          </p:spPr>
          <p:txBody>
            <a:bodyPr/>
            <a:lstStyle/>
            <a:p>
              <a:endParaRPr lang="en-US"/>
            </a:p>
          </p:txBody>
        </p:sp>
        <p:sp>
          <p:nvSpPr>
            <p:cNvPr id="13" name="Freeform 13"/>
            <p:cNvSpPr/>
            <p:nvPr/>
          </p:nvSpPr>
          <p:spPr>
            <a:xfrm>
              <a:off x="3714750" y="5739384"/>
              <a:ext cx="3663950" cy="12700"/>
            </a:xfrm>
            <a:custGeom>
              <a:avLst/>
              <a:gdLst/>
              <a:ahLst/>
              <a:cxnLst/>
              <a:rect l="l" t="t" r="r" b="b"/>
              <a:pathLst>
                <a:path w="3663950" h="12700">
                  <a:moveTo>
                    <a:pt x="0" y="0"/>
                  </a:moveTo>
                  <a:lnTo>
                    <a:pt x="3663950" y="0"/>
                  </a:lnTo>
                  <a:lnTo>
                    <a:pt x="3663950" y="12700"/>
                  </a:lnTo>
                  <a:lnTo>
                    <a:pt x="0" y="12700"/>
                  </a:lnTo>
                  <a:close/>
                </a:path>
              </a:pathLst>
            </a:custGeom>
            <a:solidFill>
              <a:srgbClr val="231F20"/>
            </a:solidFill>
          </p:spPr>
          <p:txBody>
            <a:bodyPr/>
            <a:lstStyle/>
            <a:p>
              <a:endParaRPr lang="en-US"/>
            </a:p>
          </p:txBody>
        </p:sp>
        <p:sp>
          <p:nvSpPr>
            <p:cNvPr id="14" name="Freeform 14"/>
            <p:cNvSpPr/>
            <p:nvPr/>
          </p:nvSpPr>
          <p:spPr>
            <a:xfrm>
              <a:off x="63500" y="4788027"/>
              <a:ext cx="3657600" cy="6350"/>
            </a:xfrm>
            <a:custGeom>
              <a:avLst/>
              <a:gdLst/>
              <a:ahLst/>
              <a:cxnLst/>
              <a:rect l="l" t="t" r="r" b="b"/>
              <a:pathLst>
                <a:path w="3657600" h="6350">
                  <a:moveTo>
                    <a:pt x="0" y="0"/>
                  </a:moveTo>
                  <a:lnTo>
                    <a:pt x="3657600" y="6350"/>
                  </a:lnTo>
                  <a:lnTo>
                    <a:pt x="0" y="6350"/>
                  </a:lnTo>
                  <a:close/>
                </a:path>
              </a:pathLst>
            </a:custGeom>
            <a:solidFill>
              <a:srgbClr val="231F20"/>
            </a:solidFill>
          </p:spPr>
          <p:txBody>
            <a:bodyPr/>
            <a:lstStyle/>
            <a:p>
              <a:endParaRPr lang="en-US"/>
            </a:p>
          </p:txBody>
        </p:sp>
      </p:grpSp>
      <p:sp>
        <p:nvSpPr>
          <p:cNvPr id="15" name="TextBox 15"/>
          <p:cNvSpPr txBox="1"/>
          <p:nvPr/>
        </p:nvSpPr>
        <p:spPr>
          <a:xfrm>
            <a:off x="5403273" y="7922171"/>
            <a:ext cx="3065253" cy="134713"/>
          </a:xfrm>
          <a:prstGeom prst="rect">
            <a:avLst/>
          </a:prstGeom>
        </p:spPr>
        <p:txBody>
          <a:bodyPr lIns="0" tIns="0" rIns="0" bIns="0" rtlCol="0" anchor="t">
            <a:spAutoFit/>
          </a:bodyPr>
          <a:lstStyle/>
          <a:p>
            <a:pPr algn="l">
              <a:lnSpc>
                <a:spcPts val="1145"/>
              </a:lnSpc>
            </a:pPr>
            <a:r>
              <a:rPr lang="en-US" sz="818" spc="-3">
                <a:solidFill>
                  <a:srgbClr val="231F20"/>
                </a:solidFill>
                <a:latin typeface="IBM Plex Sans Condensed Bold"/>
              </a:rPr>
              <a:t>These options have changed. Please see Instructions for updated definitions.</a:t>
            </a:r>
          </a:p>
        </p:txBody>
      </p:sp>
      <p:sp>
        <p:nvSpPr>
          <p:cNvPr id="16" name="TextBox 16"/>
          <p:cNvSpPr txBox="1"/>
          <p:nvPr/>
        </p:nvSpPr>
        <p:spPr>
          <a:xfrm>
            <a:off x="5403273" y="2270729"/>
            <a:ext cx="3705502" cy="645246"/>
          </a:xfrm>
          <a:prstGeom prst="rect">
            <a:avLst/>
          </a:prstGeom>
        </p:spPr>
        <p:txBody>
          <a:bodyPr lIns="0" tIns="0" rIns="0" bIns="0" rtlCol="0" anchor="t">
            <a:spAutoFit/>
          </a:bodyPr>
          <a:lstStyle/>
          <a:p>
            <a:pPr algn="just">
              <a:lnSpc>
                <a:spcPts val="1022"/>
              </a:lnSpc>
            </a:pPr>
            <a:r>
              <a:rPr lang="en-US" sz="818" spc="-3">
                <a:solidFill>
                  <a:srgbClr val="231F20"/>
                </a:solidFill>
                <a:latin typeface="IBM Plex Sans Condensed"/>
              </a:rPr>
              <a:t>Group names are visible to members, newcomers, professionals, and the public. They are the first chance a group has to offer help and hope. They reflect Al‑Anon principles and are inviting to all. The WSO reviews all proposed group names and reserves the right to delay registration when meeting names are not in keeping with Al‑Anon spiritual principles. Contact your Area Group Records Coordinator or the WSO for further information.</a:t>
            </a:r>
          </a:p>
        </p:txBody>
      </p:sp>
      <p:sp>
        <p:nvSpPr>
          <p:cNvPr id="17" name="TextBox 17"/>
          <p:cNvSpPr txBox="1"/>
          <p:nvPr/>
        </p:nvSpPr>
        <p:spPr>
          <a:xfrm>
            <a:off x="5403273" y="5199660"/>
            <a:ext cx="3705512" cy="385480"/>
          </a:xfrm>
          <a:prstGeom prst="rect">
            <a:avLst/>
          </a:prstGeom>
        </p:spPr>
        <p:txBody>
          <a:bodyPr lIns="0" tIns="0" rIns="0" bIns="0" rtlCol="0" anchor="t">
            <a:spAutoFit/>
          </a:bodyPr>
          <a:lstStyle/>
          <a:p>
            <a:pPr algn="just">
              <a:lnSpc>
                <a:spcPts val="1022"/>
              </a:lnSpc>
            </a:pPr>
            <a:r>
              <a:rPr lang="en-US" sz="818" spc="-3">
                <a:solidFill>
                  <a:srgbClr val="231F20"/>
                </a:solidFill>
                <a:latin typeface="IBM Plex Sans Condensed"/>
              </a:rPr>
              <a:t>This information is </a:t>
            </a:r>
            <a:r>
              <a:rPr lang="en-US" sz="818" spc="-3">
                <a:solidFill>
                  <a:srgbClr val="231F20"/>
                </a:solidFill>
                <a:latin typeface="IBM Plex Sans Condensed Bold"/>
              </a:rPr>
              <a:t>optional</a:t>
            </a:r>
            <a:r>
              <a:rPr lang="en-US" sz="818" spc="-3">
                <a:solidFill>
                  <a:srgbClr val="231F20"/>
                </a:solidFill>
                <a:latin typeface="IBM Plex Sans Condensed"/>
              </a:rPr>
              <a:t>. In keeping with Traditions Three and Five, our groups welcome anyone affected by someone else’s drinking. </a:t>
            </a:r>
            <a:r>
              <a:rPr lang="en-US" sz="818" spc="-3">
                <a:solidFill>
                  <a:srgbClr val="231F20"/>
                </a:solidFill>
                <a:latin typeface="IBM Plex Sans Condensed Bold"/>
              </a:rPr>
              <a:t>Every Al‑Anon meeting is open to every Al‑Anon member.</a:t>
            </a:r>
          </a:p>
        </p:txBody>
      </p:sp>
      <p:sp>
        <p:nvSpPr>
          <p:cNvPr id="18" name="TextBox 18"/>
          <p:cNvSpPr txBox="1"/>
          <p:nvPr/>
        </p:nvSpPr>
        <p:spPr>
          <a:xfrm>
            <a:off x="7037961" y="9848210"/>
            <a:ext cx="4259256" cy="240784"/>
          </a:xfrm>
          <a:prstGeom prst="rect">
            <a:avLst/>
          </a:prstGeom>
        </p:spPr>
        <p:txBody>
          <a:bodyPr lIns="0" tIns="0" rIns="0" bIns="0" rtlCol="0" anchor="t">
            <a:spAutoFit/>
          </a:bodyPr>
          <a:lstStyle/>
          <a:p>
            <a:pPr algn="l">
              <a:lnSpc>
                <a:spcPts val="826"/>
              </a:lnSpc>
            </a:pPr>
            <a:r>
              <a:rPr lang="en-US" sz="818" spc="-3">
                <a:solidFill>
                  <a:srgbClr val="231F20"/>
                </a:solidFill>
                <a:latin typeface="IBM Plex Sans Condensed"/>
              </a:rPr>
              <a:t>Al‑Anon Family Groups Headquarters, Inc., 1600 Corporate Landing Parkway, Virginia Beach, VA 23454 </a:t>
            </a:r>
          </a:p>
          <a:p>
            <a:pPr algn="ctr">
              <a:lnSpc>
                <a:spcPts val="929"/>
              </a:lnSpc>
            </a:pPr>
            <a:r>
              <a:rPr lang="en-US" sz="920" spc="-3">
                <a:solidFill>
                  <a:srgbClr val="231F20"/>
                </a:solidFill>
                <a:latin typeface="IBM Plex Sans Condensed"/>
              </a:rPr>
              <a:t>phone: (757) 563‑1600 • fax: (757) 563‑1655 • email: AFGRecords@al‑anon.org • website: al‑anon.org</a:t>
            </a:r>
          </a:p>
        </p:txBody>
      </p:sp>
      <p:sp>
        <p:nvSpPr>
          <p:cNvPr id="19" name="TextBox 19"/>
          <p:cNvSpPr txBox="1"/>
          <p:nvPr/>
        </p:nvSpPr>
        <p:spPr>
          <a:xfrm>
            <a:off x="9202449" y="3495118"/>
            <a:ext cx="2604355" cy="135229"/>
          </a:xfrm>
          <a:prstGeom prst="rect">
            <a:avLst/>
          </a:prstGeom>
        </p:spPr>
        <p:txBody>
          <a:bodyPr lIns="0" tIns="0" rIns="0" bIns="0" rtlCol="0" anchor="t">
            <a:spAutoFit/>
          </a:bodyPr>
          <a:lstStyle/>
          <a:p>
            <a:pPr algn="l">
              <a:lnSpc>
                <a:spcPts val="1145"/>
              </a:lnSpc>
            </a:pPr>
            <a:r>
              <a:rPr lang="en-US" sz="818" spc="-3">
                <a:solidFill>
                  <a:srgbClr val="231F20"/>
                </a:solidFill>
                <a:latin typeface="IBM Plex Sans Condensed"/>
              </a:rPr>
              <a:t>(WSO mail for the group is sent to the postal and email addresses)</a:t>
            </a:r>
          </a:p>
        </p:txBody>
      </p:sp>
      <p:sp>
        <p:nvSpPr>
          <p:cNvPr id="20" name="TextBox 20"/>
          <p:cNvSpPr txBox="1"/>
          <p:nvPr/>
        </p:nvSpPr>
        <p:spPr>
          <a:xfrm>
            <a:off x="9202449" y="2059097"/>
            <a:ext cx="3065243" cy="134713"/>
          </a:xfrm>
          <a:prstGeom prst="rect">
            <a:avLst/>
          </a:prstGeom>
        </p:spPr>
        <p:txBody>
          <a:bodyPr lIns="0" tIns="0" rIns="0" bIns="0" rtlCol="0" anchor="t">
            <a:spAutoFit/>
          </a:bodyPr>
          <a:lstStyle/>
          <a:p>
            <a:pPr algn="l">
              <a:lnSpc>
                <a:spcPts val="1145"/>
              </a:lnSpc>
            </a:pPr>
            <a:r>
              <a:rPr lang="en-US" sz="818" spc="-3">
                <a:solidFill>
                  <a:srgbClr val="231F20"/>
                </a:solidFill>
                <a:latin typeface="IBM Plex Sans Condensed Bold"/>
              </a:rPr>
              <a:t>These options have changed. Please see Instructions for updated definitions.</a:t>
            </a:r>
          </a:p>
        </p:txBody>
      </p:sp>
      <p:sp>
        <p:nvSpPr>
          <p:cNvPr id="21" name="TextBox 21"/>
          <p:cNvSpPr txBox="1"/>
          <p:nvPr/>
        </p:nvSpPr>
        <p:spPr>
          <a:xfrm>
            <a:off x="5799595" y="990219"/>
            <a:ext cx="6732666" cy="240870"/>
          </a:xfrm>
          <a:prstGeom prst="rect">
            <a:avLst/>
          </a:prstGeom>
        </p:spPr>
        <p:txBody>
          <a:bodyPr lIns="0" tIns="0" rIns="0" bIns="0" rtlCol="0" anchor="t">
            <a:spAutoFit/>
          </a:bodyPr>
          <a:lstStyle/>
          <a:p>
            <a:pPr algn="ctr">
              <a:lnSpc>
                <a:spcPts val="981"/>
              </a:lnSpc>
            </a:pPr>
            <a:r>
              <a:rPr lang="en-US" sz="818" spc="-3">
                <a:solidFill>
                  <a:srgbClr val="231F20"/>
                </a:solidFill>
                <a:latin typeface="IBM Plex Sans Condensed"/>
              </a:rPr>
              <a:t>Please submit this form through your Area New Group Registration Process or to the WSO. The WSO will register any group designating itself as an Al‑Anon Family Group with the understanding that it will abide by the Traditions and that meetings will be open to any Al‑Anon members. (Digest of Al‑Anon and Alateen Policies)</a:t>
            </a:r>
          </a:p>
        </p:txBody>
      </p:sp>
      <p:sp>
        <p:nvSpPr>
          <p:cNvPr id="22" name="TextBox 22"/>
          <p:cNvSpPr txBox="1"/>
          <p:nvPr/>
        </p:nvSpPr>
        <p:spPr>
          <a:xfrm>
            <a:off x="12102886" y="9942436"/>
            <a:ext cx="794836" cy="135229"/>
          </a:xfrm>
          <a:prstGeom prst="rect">
            <a:avLst/>
          </a:prstGeom>
        </p:spPr>
        <p:txBody>
          <a:bodyPr lIns="0" tIns="0" rIns="0" bIns="0" rtlCol="0" anchor="t">
            <a:spAutoFit/>
          </a:bodyPr>
          <a:lstStyle/>
          <a:p>
            <a:pPr algn="l">
              <a:lnSpc>
                <a:spcPts val="1145"/>
              </a:lnSpc>
            </a:pPr>
            <a:r>
              <a:rPr lang="en-US" sz="818" spc="-3">
                <a:solidFill>
                  <a:srgbClr val="231F20"/>
                </a:solidFill>
                <a:latin typeface="IBM Plex Sans Condensed"/>
              </a:rPr>
              <a:t>Revised March 2022</a:t>
            </a:r>
          </a:p>
        </p:txBody>
      </p:sp>
      <p:sp>
        <p:nvSpPr>
          <p:cNvPr id="23" name="TextBox 23"/>
          <p:cNvSpPr txBox="1"/>
          <p:nvPr/>
        </p:nvSpPr>
        <p:spPr>
          <a:xfrm>
            <a:off x="9197831" y="5281798"/>
            <a:ext cx="3726807" cy="490252"/>
          </a:xfrm>
          <a:prstGeom prst="rect">
            <a:avLst/>
          </a:prstGeom>
        </p:spPr>
        <p:txBody>
          <a:bodyPr lIns="0" tIns="0" rIns="0" bIns="0" rtlCol="0" anchor="t">
            <a:spAutoFit/>
          </a:bodyPr>
          <a:lstStyle/>
          <a:p>
            <a:pPr algn="just">
              <a:lnSpc>
                <a:spcPts val="974"/>
              </a:lnSpc>
            </a:pPr>
            <a:r>
              <a:rPr lang="en-US" sz="818" spc="4">
                <a:solidFill>
                  <a:srgbClr val="231F20"/>
                </a:solidFill>
                <a:latin typeface="IBM Plex Sans Condensed"/>
              </a:rPr>
              <a:t>Members of Al‑Anon who are also members of A.A. do not serve as Group Representatives. “Members honor this policy out of respect for Al‑Anon unity and the group conscience </a:t>
            </a:r>
          </a:p>
          <a:p>
            <a:pPr algn="just">
              <a:lnSpc>
                <a:spcPts val="989"/>
              </a:lnSpc>
            </a:pPr>
            <a:r>
              <a:rPr lang="en-US" sz="830" spc="-3">
                <a:solidFill>
                  <a:srgbClr val="231F20"/>
                </a:solidFill>
                <a:latin typeface="IBM Plex Sans Condensed"/>
              </a:rPr>
              <a:t>process, in accordance with Tradition One and Tradition Two.” (</a:t>
            </a:r>
            <a:r>
              <a:rPr lang="en-US" sz="830" spc="-3">
                <a:solidFill>
                  <a:srgbClr val="231F20"/>
                </a:solidFill>
                <a:latin typeface="IBM Plex Sans Condensed Italics"/>
              </a:rPr>
              <a:t>Digest of Al‑Anon and Alateen Policies</a:t>
            </a:r>
            <a:r>
              <a:rPr lang="en-US" sz="830" spc="-3">
                <a:solidFill>
                  <a:srgbClr val="231F20"/>
                </a:solidFill>
                <a:latin typeface="IBM Plex Sans Condensed"/>
              </a:rPr>
              <a:t>)</a:t>
            </a:r>
          </a:p>
        </p:txBody>
      </p:sp>
      <p:sp>
        <p:nvSpPr>
          <p:cNvPr id="24" name="TextBox 24"/>
          <p:cNvSpPr txBox="1"/>
          <p:nvPr/>
        </p:nvSpPr>
        <p:spPr>
          <a:xfrm>
            <a:off x="6793382" y="390080"/>
            <a:ext cx="4701558" cy="589464"/>
          </a:xfrm>
          <a:prstGeom prst="rect">
            <a:avLst/>
          </a:prstGeom>
        </p:spPr>
        <p:txBody>
          <a:bodyPr lIns="0" tIns="0" rIns="0" bIns="0" rtlCol="0" anchor="t">
            <a:spAutoFit/>
          </a:bodyPr>
          <a:lstStyle/>
          <a:p>
            <a:pPr algn="l">
              <a:lnSpc>
                <a:spcPts val="2344"/>
              </a:lnSpc>
            </a:pPr>
            <a:r>
              <a:rPr lang="en-US" sz="2556" spc="-56">
                <a:solidFill>
                  <a:srgbClr val="FFFFFF"/>
                </a:solidFill>
                <a:latin typeface="IBM Plex Sans Condensed"/>
              </a:rPr>
              <a:t>New Al‑Anon Group Registration Form</a:t>
            </a:r>
          </a:p>
          <a:p>
            <a:pPr algn="ctr">
              <a:lnSpc>
                <a:spcPts val="3068"/>
              </a:lnSpc>
            </a:pPr>
            <a:r>
              <a:rPr lang="en-US" sz="1227" spc="-4">
                <a:solidFill>
                  <a:srgbClr val="231F20"/>
                </a:solidFill>
                <a:latin typeface="IBM Plex Sans Condensed Bold"/>
              </a:rPr>
              <a:t>For Groups with a Physical Meeting Location</a:t>
            </a:r>
          </a:p>
        </p:txBody>
      </p:sp>
      <p:sp>
        <p:nvSpPr>
          <p:cNvPr id="25" name="TextBox 25"/>
          <p:cNvSpPr txBox="1"/>
          <p:nvPr/>
        </p:nvSpPr>
        <p:spPr>
          <a:xfrm>
            <a:off x="5403273" y="1194739"/>
            <a:ext cx="2360896" cy="1085205"/>
          </a:xfrm>
          <a:prstGeom prst="rect">
            <a:avLst/>
          </a:prstGeom>
        </p:spPr>
        <p:txBody>
          <a:bodyPr lIns="0" tIns="0" rIns="0" bIns="0" rtlCol="0" anchor="t">
            <a:spAutoFit/>
          </a:bodyPr>
          <a:lstStyle/>
          <a:p>
            <a:pPr algn="l">
              <a:lnSpc>
                <a:spcPts val="3068"/>
              </a:lnSpc>
            </a:pPr>
            <a:r>
              <a:rPr lang="en-US" sz="1227" spc="-4">
                <a:solidFill>
                  <a:srgbClr val="231F20"/>
                </a:solidFill>
                <a:latin typeface="IBM Plex Sans Condensed Bold"/>
              </a:rPr>
              <a:t>1.GROUP RECORD: </a:t>
            </a:r>
          </a:p>
          <a:p>
            <a:pPr algn="l">
              <a:lnSpc>
                <a:spcPts val="3068"/>
              </a:lnSpc>
            </a:pPr>
            <a:r>
              <a:rPr lang="en-US" sz="1227" spc="-4">
                <a:solidFill>
                  <a:srgbClr val="231F20"/>
                </a:solidFill>
                <a:latin typeface="IBM Plex Sans Condensed Bold"/>
              </a:rPr>
              <a:t>2.STATUS: </a:t>
            </a:r>
            <a:r>
              <a:rPr lang="en-US" sz="1227" spc="-4">
                <a:solidFill>
                  <a:srgbClr val="231F20"/>
                </a:solidFill>
                <a:latin typeface="IBM Plex Sans Condensed"/>
              </a:rPr>
              <a:t>o o </a:t>
            </a:r>
          </a:p>
          <a:p>
            <a:pPr algn="l">
              <a:lnSpc>
                <a:spcPts val="1546"/>
              </a:lnSpc>
            </a:pPr>
            <a:r>
              <a:rPr lang="en-US" sz="1227" spc="-4">
                <a:solidFill>
                  <a:srgbClr val="231F20"/>
                </a:solidFill>
                <a:latin typeface="IBM Plex Sans Condensed Bold"/>
              </a:rPr>
              <a:t>3.GROUP/REGISTRATION OVERVIEW:</a:t>
            </a:r>
          </a:p>
        </p:txBody>
      </p:sp>
      <p:sp>
        <p:nvSpPr>
          <p:cNvPr id="26" name="TextBox 26"/>
          <p:cNvSpPr txBox="1"/>
          <p:nvPr/>
        </p:nvSpPr>
        <p:spPr>
          <a:xfrm>
            <a:off x="9202449" y="3302708"/>
            <a:ext cx="2060985" cy="216352"/>
          </a:xfrm>
          <a:prstGeom prst="rect">
            <a:avLst/>
          </a:prstGeom>
        </p:spPr>
        <p:txBody>
          <a:bodyPr lIns="0" tIns="0" rIns="0" bIns="0" rtlCol="0" anchor="t">
            <a:spAutoFit/>
          </a:bodyPr>
          <a:lstStyle/>
          <a:p>
            <a:pPr algn="l">
              <a:lnSpc>
                <a:spcPts val="1718"/>
              </a:lnSpc>
            </a:pPr>
            <a:r>
              <a:rPr lang="en-US" sz="1227" spc="-4">
                <a:solidFill>
                  <a:srgbClr val="231F20"/>
                </a:solidFill>
                <a:latin typeface="IBM Plex Sans Condensed Bold"/>
              </a:rPr>
              <a:t>5.CURRENT MAILING ADDRESS:</a:t>
            </a:r>
          </a:p>
        </p:txBody>
      </p:sp>
      <p:sp>
        <p:nvSpPr>
          <p:cNvPr id="27" name="TextBox 27"/>
          <p:cNvSpPr txBox="1"/>
          <p:nvPr/>
        </p:nvSpPr>
        <p:spPr>
          <a:xfrm>
            <a:off x="9202449" y="5070202"/>
            <a:ext cx="2925921" cy="216352"/>
          </a:xfrm>
          <a:prstGeom prst="rect">
            <a:avLst/>
          </a:prstGeom>
        </p:spPr>
        <p:txBody>
          <a:bodyPr lIns="0" tIns="0" rIns="0" bIns="0" rtlCol="0" anchor="t">
            <a:spAutoFit/>
          </a:bodyPr>
          <a:lstStyle/>
          <a:p>
            <a:pPr algn="l">
              <a:lnSpc>
                <a:spcPts val="1718"/>
              </a:lnSpc>
            </a:pPr>
            <a:r>
              <a:rPr lang="en-US" sz="1227" spc="-4">
                <a:solidFill>
                  <a:srgbClr val="231F20"/>
                </a:solidFill>
                <a:latin typeface="IBM Plex Sans Condensed Bold"/>
              </a:rPr>
              <a:t>6.GROUP REPRESENTATIVE (GR) (if available):</a:t>
            </a:r>
          </a:p>
        </p:txBody>
      </p:sp>
      <p:sp>
        <p:nvSpPr>
          <p:cNvPr id="28" name="TextBox 28"/>
          <p:cNvSpPr txBox="1"/>
          <p:nvPr/>
        </p:nvSpPr>
        <p:spPr>
          <a:xfrm>
            <a:off x="5403273" y="1360974"/>
            <a:ext cx="3636795" cy="618660"/>
          </a:xfrm>
          <a:prstGeom prst="rect">
            <a:avLst/>
          </a:prstGeom>
        </p:spPr>
        <p:txBody>
          <a:bodyPr lIns="0" tIns="0" rIns="0" bIns="0" rtlCol="0" anchor="t">
            <a:spAutoFit/>
          </a:bodyPr>
          <a:lstStyle/>
          <a:p>
            <a:pPr algn="r">
              <a:lnSpc>
                <a:spcPts val="1227"/>
              </a:lnSpc>
            </a:pPr>
            <a:r>
              <a:rPr lang="en-US" sz="1022" spc="-4">
                <a:solidFill>
                  <a:srgbClr val="231F20"/>
                </a:solidFill>
                <a:latin typeface="IBM Plex Sans Condensed"/>
              </a:rPr>
              <a:t>District Number ________________________</a:t>
            </a:r>
          </a:p>
          <a:p>
            <a:pPr algn="l">
              <a:lnSpc>
                <a:spcPts val="1227"/>
              </a:lnSpc>
            </a:pPr>
            <a:r>
              <a:rPr lang="en-US" sz="1022" spc="-4">
                <a:solidFill>
                  <a:srgbClr val="231F20"/>
                </a:solidFill>
                <a:latin typeface="IBM Plex Sans Condensed"/>
              </a:rPr>
              <a:t>Area Name or Abbreviation __________________________________</a:t>
            </a:r>
          </a:p>
          <a:p>
            <a:pPr algn="l">
              <a:lnSpc>
                <a:spcPts val="2556"/>
              </a:lnSpc>
            </a:pPr>
            <a:r>
              <a:rPr lang="en-US" sz="1022" spc="-4">
                <a:solidFill>
                  <a:srgbClr val="231F20"/>
                </a:solidFill>
                <a:latin typeface="IBM Plex Sans Condensed"/>
              </a:rPr>
              <a:t>New Not Sure If Registered</a:t>
            </a:r>
          </a:p>
        </p:txBody>
      </p:sp>
      <p:sp>
        <p:nvSpPr>
          <p:cNvPr id="29" name="TextBox 29"/>
          <p:cNvSpPr txBox="1"/>
          <p:nvPr/>
        </p:nvSpPr>
        <p:spPr>
          <a:xfrm>
            <a:off x="5403273" y="2869196"/>
            <a:ext cx="3636815" cy="2333376"/>
          </a:xfrm>
          <a:prstGeom prst="rect">
            <a:avLst/>
          </a:prstGeom>
        </p:spPr>
        <p:txBody>
          <a:bodyPr lIns="0" tIns="0" rIns="0" bIns="0" rtlCol="0" anchor="t">
            <a:spAutoFit/>
          </a:bodyPr>
          <a:lstStyle/>
          <a:p>
            <a:pPr algn="just">
              <a:lnSpc>
                <a:spcPts val="2045"/>
              </a:lnSpc>
            </a:pPr>
            <a:r>
              <a:rPr lang="en-US" sz="1022" spc="-4">
                <a:solidFill>
                  <a:srgbClr val="231F20"/>
                </a:solidFill>
                <a:latin typeface="IBM Plex Sans Condensed Bold"/>
              </a:rPr>
              <a:t>Group Name _____________________________________________ MAILING LANGUAGE: </a:t>
            </a:r>
            <a:r>
              <a:rPr lang="en-US" sz="1022" spc="-4">
                <a:solidFill>
                  <a:srgbClr val="231F20"/>
                </a:solidFill>
                <a:latin typeface="IBM Plex Sans Condensed"/>
              </a:rPr>
              <a:t>o English</a:t>
            </a:r>
            <a:r>
              <a:rPr lang="en-US" sz="1022" spc="-4">
                <a:solidFill>
                  <a:srgbClr val="231F20"/>
                </a:solidFill>
                <a:latin typeface="IBM Plex Sans Condensed Bold"/>
              </a:rPr>
              <a:t> </a:t>
            </a:r>
            <a:r>
              <a:rPr lang="en-US" sz="1022" spc="-4">
                <a:solidFill>
                  <a:srgbClr val="231F20"/>
                </a:solidFill>
                <a:latin typeface="IBM Plex Sans Condensed"/>
              </a:rPr>
              <a:t>o French</a:t>
            </a:r>
            <a:r>
              <a:rPr lang="en-US" sz="1022" spc="-4">
                <a:solidFill>
                  <a:srgbClr val="231F20"/>
                </a:solidFill>
                <a:latin typeface="IBM Plex Sans Condensed Bold"/>
              </a:rPr>
              <a:t> </a:t>
            </a:r>
            <a:r>
              <a:rPr lang="en-US" sz="1022" spc="-4">
                <a:solidFill>
                  <a:srgbClr val="231F20"/>
                </a:solidFill>
                <a:latin typeface="IBM Plex Sans Condensed"/>
              </a:rPr>
              <a:t>o Spanish</a:t>
            </a:r>
          </a:p>
          <a:p>
            <a:pPr algn="l">
              <a:lnSpc>
                <a:spcPts val="1636"/>
              </a:lnSpc>
            </a:pPr>
            <a:r>
              <a:rPr lang="en-US" sz="1022" spc="-4">
                <a:solidFill>
                  <a:srgbClr val="231F20"/>
                </a:solidFill>
                <a:latin typeface="IBM Plex Sans Condensed Bold"/>
              </a:rPr>
              <a:t>LOCATION:</a:t>
            </a:r>
          </a:p>
          <a:p>
            <a:pPr algn="l">
              <a:lnSpc>
                <a:spcPts val="1022"/>
              </a:lnSpc>
            </a:pPr>
            <a:r>
              <a:rPr lang="en-US" sz="1022" spc="-4">
                <a:solidFill>
                  <a:srgbClr val="231F20"/>
                </a:solidFill>
                <a:latin typeface="IBM Plex Sans Condensed"/>
              </a:rPr>
              <a:t>Meeting Place ____________________________________________</a:t>
            </a:r>
          </a:p>
          <a:p>
            <a:pPr algn="l" rtl="1">
              <a:lnSpc>
                <a:spcPts val="562"/>
              </a:lnSpc>
            </a:pPr>
            <a:endParaRPr lang="en-US" sz="1022" spc="-4">
              <a:solidFill>
                <a:srgbClr val="231F20"/>
              </a:solidFill>
              <a:latin typeface="IBM Plex Sans Condensed"/>
            </a:endParaRPr>
          </a:p>
          <a:p>
            <a:pPr algn="l">
              <a:lnSpc>
                <a:spcPts val="2556"/>
              </a:lnSpc>
            </a:pPr>
            <a:r>
              <a:rPr lang="en-US" sz="1022" spc="-4">
                <a:solidFill>
                  <a:srgbClr val="231F20"/>
                </a:solidFill>
                <a:latin typeface="IBM Plex Sans Condensed"/>
              </a:rPr>
              <a:t>Meeting Address __________________________________________</a:t>
            </a:r>
          </a:p>
          <a:p>
            <a:pPr algn="l">
              <a:lnSpc>
                <a:spcPts val="2147"/>
              </a:lnSpc>
            </a:pPr>
            <a:r>
              <a:rPr lang="en-US" sz="1022" spc="-4">
                <a:solidFill>
                  <a:srgbClr val="231F20"/>
                </a:solidFill>
                <a:latin typeface="IBM Plex Sans Condensed"/>
              </a:rPr>
              <a:t>City ________________________________State/Province ________</a:t>
            </a:r>
          </a:p>
          <a:p>
            <a:pPr algn="l">
              <a:lnSpc>
                <a:spcPts val="2556"/>
              </a:lnSpc>
            </a:pPr>
            <a:r>
              <a:rPr lang="en-US" sz="1022" spc="-1">
                <a:solidFill>
                  <a:srgbClr val="231F20"/>
                </a:solidFill>
                <a:latin typeface="IBM Plex Sans Condensed"/>
              </a:rPr>
              <a:t>Zip/Postal Code _______________________Country _____________</a:t>
            </a:r>
          </a:p>
          <a:p>
            <a:pPr algn="l">
              <a:lnSpc>
                <a:spcPts val="2147"/>
              </a:lnSpc>
            </a:pPr>
            <a:r>
              <a:rPr lang="en-US" sz="1022" spc="-4">
                <a:solidFill>
                  <a:srgbClr val="231F20"/>
                </a:solidFill>
                <a:latin typeface="IBM Plex Sans Condensed"/>
              </a:rPr>
              <a:t>Group Email ______________________________________________</a:t>
            </a:r>
          </a:p>
          <a:p>
            <a:pPr algn="l">
              <a:lnSpc>
                <a:spcPts val="1534"/>
              </a:lnSpc>
            </a:pPr>
            <a:r>
              <a:rPr lang="en-US" sz="1022" spc="-4">
                <a:solidFill>
                  <a:srgbClr val="231F20"/>
                </a:solidFill>
                <a:latin typeface="IBM Plex Sans Condensed Bold"/>
              </a:rPr>
              <a:t>PARTICIPANTS:</a:t>
            </a:r>
          </a:p>
        </p:txBody>
      </p:sp>
      <p:sp>
        <p:nvSpPr>
          <p:cNvPr id="30" name="TextBox 30"/>
          <p:cNvSpPr txBox="1"/>
          <p:nvPr/>
        </p:nvSpPr>
        <p:spPr>
          <a:xfrm>
            <a:off x="5403273" y="8026769"/>
            <a:ext cx="3656171" cy="1041163"/>
          </a:xfrm>
          <a:prstGeom prst="rect">
            <a:avLst/>
          </a:prstGeom>
        </p:spPr>
        <p:txBody>
          <a:bodyPr lIns="0" tIns="0" rIns="0" bIns="0" rtlCol="0" anchor="t">
            <a:spAutoFit/>
          </a:bodyPr>
          <a:lstStyle/>
          <a:p>
            <a:pPr algn="just">
              <a:lnSpc>
                <a:spcPts val="1431"/>
              </a:lnSpc>
            </a:pPr>
            <a:r>
              <a:rPr lang="en-US" sz="1022" spc="-4">
                <a:solidFill>
                  <a:srgbClr val="231F20"/>
                </a:solidFill>
                <a:latin typeface="IBM Plex Sans Condensed"/>
              </a:rPr>
              <a:t>oIntroductoryoLimited AccessoFragrance Free oHandicap AccessoChild CareoSign Language oSmoking PermittedoBeginners</a:t>
            </a:r>
          </a:p>
          <a:p>
            <a:pPr algn="l">
              <a:lnSpc>
                <a:spcPts val="2556"/>
              </a:lnSpc>
            </a:pPr>
            <a:r>
              <a:rPr lang="en-US" sz="1022" spc="-4">
                <a:solidFill>
                  <a:srgbClr val="231F20"/>
                </a:solidFill>
                <a:latin typeface="IBM Plex Sans Condensed"/>
              </a:rPr>
              <a:t>Location Instructions _______________________________________</a:t>
            </a:r>
          </a:p>
          <a:p>
            <a:pPr algn="l">
              <a:lnSpc>
                <a:spcPts val="715"/>
              </a:lnSpc>
            </a:pPr>
            <a:r>
              <a:rPr lang="en-US" sz="1022" spc="-4">
                <a:solidFill>
                  <a:srgbClr val="231F20"/>
                </a:solidFill>
                <a:latin typeface="IBM Plex Sans Condensed"/>
              </a:rPr>
              <a:t>________________________________________________________</a:t>
            </a:r>
          </a:p>
        </p:txBody>
      </p:sp>
      <p:sp>
        <p:nvSpPr>
          <p:cNvPr id="31" name="TextBox 31"/>
          <p:cNvSpPr txBox="1"/>
          <p:nvPr/>
        </p:nvSpPr>
        <p:spPr>
          <a:xfrm>
            <a:off x="5403273" y="5640667"/>
            <a:ext cx="3656278" cy="943315"/>
          </a:xfrm>
          <a:prstGeom prst="rect">
            <a:avLst/>
          </a:prstGeom>
        </p:spPr>
        <p:txBody>
          <a:bodyPr lIns="0" tIns="0" rIns="0" bIns="0" rtlCol="0" anchor="t">
            <a:spAutoFit/>
          </a:bodyPr>
          <a:lstStyle/>
          <a:p>
            <a:pPr algn="just">
              <a:lnSpc>
                <a:spcPts val="1636"/>
              </a:lnSpc>
            </a:pPr>
            <a:r>
              <a:rPr lang="en-US" sz="1022" spc="-4">
                <a:solidFill>
                  <a:srgbClr val="231F20"/>
                </a:solidFill>
                <a:latin typeface="IBM Plex Sans Condensed"/>
              </a:rPr>
              <a:t>oParents of Alcoholics o Adult Children o Women o LGBTQIA+ oPeople of ColoroYoung AdultsoMen</a:t>
            </a:r>
          </a:p>
          <a:p>
            <a:pPr algn="l">
              <a:lnSpc>
                <a:spcPts val="2556"/>
              </a:lnSpc>
            </a:pPr>
            <a:r>
              <a:rPr lang="en-US" sz="1022" spc="-4">
                <a:solidFill>
                  <a:srgbClr val="231F20"/>
                </a:solidFill>
                <a:latin typeface="IBM Plex Sans Condensed Bold"/>
              </a:rPr>
              <a:t>PHONE CONTACTS FOR THE PUBLIC:</a:t>
            </a:r>
          </a:p>
          <a:p>
            <a:pPr algn="l">
              <a:lnSpc>
                <a:spcPts val="1125"/>
              </a:lnSpc>
            </a:pPr>
            <a:r>
              <a:rPr lang="en-US" sz="1022" spc="-4">
                <a:solidFill>
                  <a:srgbClr val="231F20"/>
                </a:solidFill>
                <a:latin typeface="IBM Plex Sans Condensed"/>
              </a:rPr>
              <a:t>First Name 1 __________________Phone Number 1 _______________</a:t>
            </a:r>
          </a:p>
        </p:txBody>
      </p:sp>
      <p:sp>
        <p:nvSpPr>
          <p:cNvPr id="32" name="TextBox 32"/>
          <p:cNvSpPr txBox="1"/>
          <p:nvPr/>
        </p:nvSpPr>
        <p:spPr>
          <a:xfrm>
            <a:off x="9202449" y="3659873"/>
            <a:ext cx="3636815" cy="1281949"/>
          </a:xfrm>
          <a:prstGeom prst="rect">
            <a:avLst/>
          </a:prstGeom>
        </p:spPr>
        <p:txBody>
          <a:bodyPr lIns="0" tIns="0" rIns="0" bIns="0" rtlCol="0" anchor="t">
            <a:spAutoFit/>
          </a:bodyPr>
          <a:lstStyle/>
          <a:p>
            <a:pPr algn="just">
              <a:lnSpc>
                <a:spcPts val="2045"/>
              </a:lnSpc>
            </a:pPr>
            <a:r>
              <a:rPr lang="en-US" sz="1022" spc="-4">
                <a:solidFill>
                  <a:srgbClr val="231F20"/>
                </a:solidFill>
                <a:latin typeface="IBM Plex Sans Condensed"/>
              </a:rPr>
              <a:t>First Name __________________Last Name ___________________ Street/PO Box ____________________________________________ City________________________State/Province ________________ Zip/Postal Code ______________Country ______________________ Phone Number_______________CMA Email ___________________</a:t>
            </a:r>
          </a:p>
        </p:txBody>
      </p:sp>
      <p:sp>
        <p:nvSpPr>
          <p:cNvPr id="33" name="TextBox 33"/>
          <p:cNvSpPr txBox="1"/>
          <p:nvPr/>
        </p:nvSpPr>
        <p:spPr>
          <a:xfrm>
            <a:off x="5403273" y="5736629"/>
            <a:ext cx="7435991" cy="2017752"/>
          </a:xfrm>
          <a:prstGeom prst="rect">
            <a:avLst/>
          </a:prstGeom>
        </p:spPr>
        <p:txBody>
          <a:bodyPr lIns="0" tIns="0" rIns="0" bIns="0" rtlCol="0" anchor="t">
            <a:spAutoFit/>
          </a:bodyPr>
          <a:lstStyle/>
          <a:p>
            <a:pPr algn="r">
              <a:lnSpc>
                <a:spcPts val="2045"/>
              </a:lnSpc>
            </a:pPr>
            <a:r>
              <a:rPr lang="en-US" sz="1022" spc="-4">
                <a:solidFill>
                  <a:srgbClr val="231F20"/>
                </a:solidFill>
                <a:latin typeface="IBM Plex Sans Condensed"/>
              </a:rPr>
              <a:t>First Name __________________Last Name ___________________</a:t>
            </a:r>
          </a:p>
          <a:p>
            <a:pPr algn="r">
              <a:lnSpc>
                <a:spcPts val="2045"/>
              </a:lnSpc>
            </a:pPr>
            <a:r>
              <a:rPr lang="en-US" sz="1022" spc="-2">
                <a:solidFill>
                  <a:srgbClr val="231F20"/>
                </a:solidFill>
                <a:latin typeface="IBM Plex Sans Condensed"/>
              </a:rPr>
              <a:t>Street/PO Box ____________________________________________</a:t>
            </a:r>
          </a:p>
          <a:p>
            <a:pPr algn="r">
              <a:lnSpc>
                <a:spcPts val="2045"/>
              </a:lnSpc>
            </a:pPr>
            <a:r>
              <a:rPr lang="en-US" sz="1022" spc="-4">
                <a:solidFill>
                  <a:srgbClr val="231F20"/>
                </a:solidFill>
                <a:latin typeface="IBM Plex Sans Condensed"/>
              </a:rPr>
              <a:t>City _______________________State/Province ________________</a:t>
            </a:r>
          </a:p>
          <a:p>
            <a:pPr algn="r">
              <a:lnSpc>
                <a:spcPts val="2045"/>
              </a:lnSpc>
            </a:pPr>
            <a:r>
              <a:rPr lang="en-US" sz="1022" spc="-4">
                <a:solidFill>
                  <a:srgbClr val="231F20"/>
                </a:solidFill>
                <a:latin typeface="IBM Plex Sans Condensed"/>
              </a:rPr>
              <a:t>Zip/Postal Code ______________Country ______________________</a:t>
            </a:r>
          </a:p>
          <a:p>
            <a:pPr algn="l">
              <a:lnSpc>
                <a:spcPts val="2045"/>
              </a:lnSpc>
            </a:pPr>
            <a:r>
              <a:rPr lang="en-US" sz="1022" spc="-4">
                <a:solidFill>
                  <a:srgbClr val="231F20"/>
                </a:solidFill>
                <a:latin typeface="IBM Plex Sans Condensed"/>
              </a:rPr>
              <a:t>First Name 2 __________________Phone Number 2 _______________Phone Number_______________GR Email _____________________</a:t>
            </a:r>
          </a:p>
          <a:p>
            <a:pPr algn="l">
              <a:lnSpc>
                <a:spcPts val="3068"/>
              </a:lnSpc>
            </a:pPr>
            <a:r>
              <a:rPr lang="en-US" sz="1227" spc="-4">
                <a:solidFill>
                  <a:srgbClr val="231F20"/>
                </a:solidFill>
                <a:latin typeface="IBM Plex Sans Condensed Bold"/>
              </a:rPr>
              <a:t>4.MEETING DETAILS: </a:t>
            </a:r>
            <a:r>
              <a:rPr lang="en-US" sz="1227" spc="-4">
                <a:solidFill>
                  <a:srgbClr val="231F20"/>
                </a:solidFill>
                <a:latin typeface="IBM Plex Sans Condensed"/>
              </a:rPr>
              <a:t>Day ________Time _______ o AM o PM</a:t>
            </a:r>
          </a:p>
          <a:p>
            <a:pPr algn="l">
              <a:lnSpc>
                <a:spcPts val="511"/>
              </a:lnSpc>
            </a:pPr>
            <a:r>
              <a:rPr lang="en-US" sz="1022" spc="-4">
                <a:solidFill>
                  <a:srgbClr val="231F20"/>
                </a:solidFill>
                <a:latin typeface="IBM Plex Sans Condensed"/>
              </a:rPr>
              <a:t>oFamilies and Friends only o Families, Friends and Observers welcome</a:t>
            </a:r>
          </a:p>
          <a:p>
            <a:pPr algn="l">
              <a:lnSpc>
                <a:spcPts val="2352"/>
              </a:lnSpc>
            </a:pPr>
            <a:r>
              <a:rPr lang="en-US" sz="1022" spc="-4">
                <a:solidFill>
                  <a:srgbClr val="231F20"/>
                </a:solidFill>
                <a:latin typeface="IBM Plex Sans Condensed"/>
              </a:rPr>
              <a:t>Meeting Language ____________________Member Count ________</a:t>
            </a:r>
          </a:p>
        </p:txBody>
      </p:sp>
      <p:sp>
        <p:nvSpPr>
          <p:cNvPr id="34" name="TextBox 34"/>
          <p:cNvSpPr txBox="1"/>
          <p:nvPr/>
        </p:nvSpPr>
        <p:spPr>
          <a:xfrm>
            <a:off x="9202449" y="1328089"/>
            <a:ext cx="3682278" cy="564017"/>
          </a:xfrm>
          <a:prstGeom prst="rect">
            <a:avLst/>
          </a:prstGeom>
        </p:spPr>
        <p:txBody>
          <a:bodyPr lIns="0" tIns="0" rIns="0" bIns="0" rtlCol="0" anchor="t">
            <a:spAutoFit/>
          </a:bodyPr>
          <a:lstStyle/>
          <a:p>
            <a:pPr algn="l">
              <a:lnSpc>
                <a:spcPts val="1685"/>
              </a:lnSpc>
            </a:pPr>
            <a:r>
              <a:rPr lang="en-US" sz="1227" spc="-2">
                <a:solidFill>
                  <a:srgbClr val="231F20"/>
                </a:solidFill>
                <a:latin typeface="IBM Plex Sans Condensed Bold"/>
              </a:rPr>
              <a:t>ADDITIONAL MEETING: </a:t>
            </a:r>
            <a:r>
              <a:rPr lang="en-US" sz="1227" spc="-2">
                <a:solidFill>
                  <a:srgbClr val="231F20"/>
                </a:solidFill>
                <a:latin typeface="IBM Plex Sans Condensed"/>
              </a:rPr>
              <a:t>Day _______Time _______ o AM o PM</a:t>
            </a:r>
          </a:p>
          <a:p>
            <a:pPr algn="just">
              <a:lnSpc>
                <a:spcPts val="1404"/>
              </a:lnSpc>
            </a:pPr>
            <a:r>
              <a:rPr lang="en-US" sz="1022" spc="-4">
                <a:solidFill>
                  <a:srgbClr val="231F20"/>
                </a:solidFill>
                <a:latin typeface="IBM Plex Sans Condensed"/>
              </a:rPr>
              <a:t>oFamilies and Friends only o Families, Friends and Observers welcome Meeting Language ____________________Member Count ________</a:t>
            </a:r>
          </a:p>
        </p:txBody>
      </p:sp>
      <p:sp>
        <p:nvSpPr>
          <p:cNvPr id="35" name="TextBox 35"/>
          <p:cNvSpPr txBox="1"/>
          <p:nvPr/>
        </p:nvSpPr>
        <p:spPr>
          <a:xfrm>
            <a:off x="9202449" y="2163705"/>
            <a:ext cx="3656171" cy="1041163"/>
          </a:xfrm>
          <a:prstGeom prst="rect">
            <a:avLst/>
          </a:prstGeom>
        </p:spPr>
        <p:txBody>
          <a:bodyPr lIns="0" tIns="0" rIns="0" bIns="0" rtlCol="0" anchor="t">
            <a:spAutoFit/>
          </a:bodyPr>
          <a:lstStyle/>
          <a:p>
            <a:pPr algn="just">
              <a:lnSpc>
                <a:spcPts val="1431"/>
              </a:lnSpc>
            </a:pPr>
            <a:r>
              <a:rPr lang="en-US" sz="1022" spc="-4">
                <a:solidFill>
                  <a:srgbClr val="231F20"/>
                </a:solidFill>
                <a:latin typeface="IBM Plex Sans Condensed"/>
              </a:rPr>
              <a:t>oIntroductoryoLimited AccessoFragrance Free oHandicap AccessoChild CareoSign Language oSmoking PermittedoBeginners</a:t>
            </a:r>
          </a:p>
          <a:p>
            <a:pPr algn="l">
              <a:lnSpc>
                <a:spcPts val="2556"/>
              </a:lnSpc>
            </a:pPr>
            <a:r>
              <a:rPr lang="en-US" sz="1022" spc="-4">
                <a:solidFill>
                  <a:srgbClr val="231F20"/>
                </a:solidFill>
                <a:latin typeface="IBM Plex Sans Condensed"/>
              </a:rPr>
              <a:t>Location Instructions _______________________________________</a:t>
            </a:r>
          </a:p>
          <a:p>
            <a:pPr algn="l">
              <a:lnSpc>
                <a:spcPts val="715"/>
              </a:lnSpc>
            </a:pPr>
            <a:r>
              <a:rPr lang="en-US" sz="1022" spc="-4">
                <a:solidFill>
                  <a:srgbClr val="231F20"/>
                </a:solidFill>
                <a:latin typeface="IBM Plex Sans Condensed"/>
              </a:rPr>
              <a:t>________________________________________________________</a:t>
            </a:r>
          </a:p>
        </p:txBody>
      </p:sp>
      <p:sp>
        <p:nvSpPr>
          <p:cNvPr id="36" name="TextBox 36"/>
          <p:cNvSpPr txBox="1"/>
          <p:nvPr/>
        </p:nvSpPr>
        <p:spPr>
          <a:xfrm>
            <a:off x="5403273" y="9496749"/>
            <a:ext cx="7468459" cy="185705"/>
          </a:xfrm>
          <a:prstGeom prst="rect">
            <a:avLst/>
          </a:prstGeom>
        </p:spPr>
        <p:txBody>
          <a:bodyPr lIns="0" tIns="0" rIns="0" bIns="0" rtlCol="0" anchor="t">
            <a:spAutoFit/>
          </a:bodyPr>
          <a:lstStyle/>
          <a:p>
            <a:pPr algn="l">
              <a:lnSpc>
                <a:spcPts val="1431"/>
              </a:lnSpc>
            </a:pPr>
            <a:r>
              <a:rPr lang="en-US" sz="1022" spc="-4">
                <a:solidFill>
                  <a:srgbClr val="231F20"/>
                </a:solidFill>
                <a:latin typeface="IBM Plex Sans Condensed"/>
              </a:rPr>
              <a:t>Submitted by _________________________Date ________________Phone ____________________Email ___________________________</a:t>
            </a:r>
          </a:p>
        </p:txBody>
      </p:sp>
      <p:sp>
        <p:nvSpPr>
          <p:cNvPr id="37" name="TextBox 37"/>
          <p:cNvSpPr txBox="1"/>
          <p:nvPr/>
        </p:nvSpPr>
        <p:spPr>
          <a:xfrm>
            <a:off x="9173224" y="7137101"/>
            <a:ext cx="3762519" cy="2157934"/>
          </a:xfrm>
          <a:prstGeom prst="rect">
            <a:avLst/>
          </a:prstGeom>
        </p:spPr>
        <p:txBody>
          <a:bodyPr lIns="0" tIns="0" rIns="0" bIns="0" rtlCol="0" anchor="t">
            <a:spAutoFit/>
          </a:bodyPr>
          <a:lstStyle/>
          <a:p>
            <a:pPr algn="just">
              <a:lnSpc>
                <a:spcPts val="920"/>
              </a:lnSpc>
            </a:pPr>
            <a:r>
              <a:rPr lang="en-US" sz="792" spc="7">
                <a:solidFill>
                  <a:srgbClr val="231F20"/>
                </a:solidFill>
                <a:latin typeface="IBM Plex Sans Condensed"/>
              </a:rPr>
              <a:t>By registering as an Al‑Anon Family Group with Al‑Anon Family Group Headquarters, Inc. (AFG, Inc.), a group is granted permission to use the Al‑Anon trademarked name and logo without modification for the purposes of Public Outreach as well as AFG, Inc. copyrighted materials for the sole purpose of conducting its meetings. Al‑Anon copyrighted materials are limited to:</a:t>
            </a:r>
          </a:p>
          <a:p>
            <a:pPr algn="l">
              <a:lnSpc>
                <a:spcPts val="1842"/>
              </a:lnSpc>
            </a:pPr>
            <a:r>
              <a:rPr lang="en-US" sz="792" spc="-2">
                <a:solidFill>
                  <a:srgbClr val="231F20"/>
                </a:solidFill>
                <a:latin typeface="IBM Plex Sans Condensed"/>
              </a:rPr>
              <a:t>•Suggested Welcome, Suggested Closing, Suggested Preambles to the Twelve Steps, the Twelve </a:t>
            </a:r>
          </a:p>
          <a:p>
            <a:pPr algn="r">
              <a:lnSpc>
                <a:spcPts val="396"/>
              </a:lnSpc>
            </a:pPr>
            <a:r>
              <a:rPr lang="en-US" sz="792" spc="-3">
                <a:solidFill>
                  <a:srgbClr val="231F20"/>
                </a:solidFill>
                <a:latin typeface="IBM Plex Sans Condensed"/>
              </a:rPr>
              <a:t>Steps, Twelve Traditions, and Twelve Concepts of Service as they are found in the current version </a:t>
            </a:r>
          </a:p>
          <a:p>
            <a:pPr algn="l">
              <a:lnSpc>
                <a:spcPts val="1397"/>
              </a:lnSpc>
            </a:pPr>
            <a:r>
              <a:rPr lang="en-US" sz="804" spc="-3">
                <a:solidFill>
                  <a:srgbClr val="231F20"/>
                </a:solidFill>
                <a:latin typeface="IBM Plex Sans Condensed"/>
              </a:rPr>
              <a:t>of the </a:t>
            </a:r>
            <a:r>
              <a:rPr lang="en-US" sz="804" spc="-3">
                <a:solidFill>
                  <a:srgbClr val="231F20"/>
                </a:solidFill>
                <a:latin typeface="IBM Plex Sans Condensed Italics"/>
              </a:rPr>
              <a:t>Al‑Anon/Alateen Service Manual</a:t>
            </a:r>
            <a:r>
              <a:rPr lang="en-US" sz="804" spc="-3">
                <a:solidFill>
                  <a:srgbClr val="231F20"/>
                </a:solidFill>
                <a:latin typeface="IBM Plex Sans Condensed"/>
              </a:rPr>
              <a:t> (P‑24/27), without alteration or modification. </a:t>
            </a:r>
          </a:p>
          <a:p>
            <a:pPr algn="l">
              <a:lnSpc>
                <a:spcPts val="1375"/>
              </a:lnSpc>
            </a:pPr>
            <a:r>
              <a:rPr lang="en-US" sz="792" spc="-3">
                <a:solidFill>
                  <a:srgbClr val="231F20"/>
                </a:solidFill>
                <a:latin typeface="IBM Plex Sans Condensed"/>
              </a:rPr>
              <a:t>•Conference Approved Literature (CAL) screenshots or printouts, when accompanied by copyright </a:t>
            </a:r>
          </a:p>
          <a:p>
            <a:pPr algn="r">
              <a:lnSpc>
                <a:spcPts val="499"/>
              </a:lnSpc>
            </a:pPr>
            <a:r>
              <a:rPr lang="en-US" sz="792" spc="-3">
                <a:solidFill>
                  <a:srgbClr val="231F20"/>
                </a:solidFill>
                <a:latin typeface="IBM Plex Sans Condensed"/>
              </a:rPr>
              <a:t>acknowledgment and limited in scope to content possible to be shared and discussed during one </a:t>
            </a:r>
          </a:p>
          <a:p>
            <a:pPr algn="l">
              <a:lnSpc>
                <a:spcPts val="1381"/>
              </a:lnSpc>
            </a:pPr>
            <a:r>
              <a:rPr lang="en-US" sz="792" spc="-3">
                <a:solidFill>
                  <a:srgbClr val="231F20"/>
                </a:solidFill>
                <a:latin typeface="IBM Plex Sans Condensed"/>
              </a:rPr>
              <a:t>meeting. </a:t>
            </a:r>
          </a:p>
          <a:p>
            <a:pPr algn="l">
              <a:lnSpc>
                <a:spcPts val="1381"/>
              </a:lnSpc>
            </a:pPr>
            <a:r>
              <a:rPr lang="en-US" sz="792" spc="-3">
                <a:solidFill>
                  <a:srgbClr val="231F20"/>
                </a:solidFill>
                <a:latin typeface="IBM Plex Sans Condensed"/>
              </a:rPr>
              <a:t>This permission is granted for as long as the group continues to hold meetings; remains in</a:t>
            </a:r>
          </a:p>
          <a:p>
            <a:pPr algn="l">
              <a:lnSpc>
                <a:spcPts val="419"/>
              </a:lnSpc>
            </a:pPr>
            <a:r>
              <a:rPr lang="en-US" sz="792" spc="-2">
                <a:solidFill>
                  <a:srgbClr val="231F20"/>
                </a:solidFill>
                <a:latin typeface="IBM Plex Sans Condensed"/>
              </a:rPr>
              <a:t>compliance with AFG, Inc. intellectual property policies and instructions; refrains from distributing </a:t>
            </a:r>
          </a:p>
          <a:p>
            <a:pPr algn="l">
              <a:lnSpc>
                <a:spcPts val="1421"/>
              </a:lnSpc>
            </a:pPr>
            <a:r>
              <a:rPr lang="en-US" sz="792" spc="-3">
                <a:solidFill>
                  <a:srgbClr val="231F20"/>
                </a:solidFill>
                <a:latin typeface="IBM Plex Sans Condensed"/>
              </a:rPr>
              <a:t>or posting permanently, in a public forum, copyrighted materials; and remains an Active registered </a:t>
            </a:r>
          </a:p>
          <a:p>
            <a:pPr algn="l">
              <a:lnSpc>
                <a:spcPts val="419"/>
              </a:lnSpc>
            </a:pPr>
            <a:r>
              <a:rPr lang="en-US" sz="792" spc="3">
                <a:solidFill>
                  <a:srgbClr val="231F20"/>
                </a:solidFill>
                <a:latin typeface="IBM Plex Sans Condensed"/>
              </a:rPr>
              <a:t>group with AFG, Inc. These materials may not be modified and permission to use these materials </a:t>
            </a:r>
          </a:p>
          <a:p>
            <a:pPr algn="l">
              <a:lnSpc>
                <a:spcPts val="1422"/>
              </a:lnSpc>
            </a:pPr>
            <a:r>
              <a:rPr lang="en-US" sz="792" spc="17">
                <a:solidFill>
                  <a:srgbClr val="231F20"/>
                </a:solidFill>
                <a:latin typeface="IBM Plex Sans Condensed"/>
              </a:rPr>
              <a:t>may not be transferred to anyone without prior written approval. The group shall not use the</a:t>
            </a:r>
          </a:p>
          <a:p>
            <a:pPr algn="l">
              <a:lnSpc>
                <a:spcPts val="418"/>
              </a:lnSpc>
            </a:pPr>
            <a:r>
              <a:rPr lang="en-US" sz="792" spc="1">
                <a:solidFill>
                  <a:srgbClr val="231F20"/>
                </a:solidFill>
                <a:latin typeface="IBM Plex Sans Condensed"/>
              </a:rPr>
              <a:t>materials in any way that could damage the reputation and goodwill that has been established in </a:t>
            </a:r>
          </a:p>
          <a:p>
            <a:pPr algn="l">
              <a:lnSpc>
                <a:spcPts val="1421"/>
              </a:lnSpc>
            </a:pPr>
            <a:r>
              <a:rPr lang="en-US" sz="792" spc="-3">
                <a:solidFill>
                  <a:srgbClr val="231F20"/>
                </a:solidFill>
                <a:latin typeface="IBM Plex Sans Condensed"/>
              </a:rPr>
              <a:t>the materials.</a:t>
            </a:r>
          </a:p>
        </p:txBody>
      </p:sp>
      <p:grpSp>
        <p:nvGrpSpPr>
          <p:cNvPr id="38" name="Group 38"/>
          <p:cNvGrpSpPr/>
          <p:nvPr/>
        </p:nvGrpSpPr>
        <p:grpSpPr>
          <a:xfrm>
            <a:off x="5195888" y="5582603"/>
            <a:ext cx="3935730" cy="627698"/>
            <a:chOff x="0" y="0"/>
            <a:chExt cx="5247640" cy="836930"/>
          </a:xfrm>
        </p:grpSpPr>
        <p:sp>
          <p:nvSpPr>
            <p:cNvPr id="39" name="Freeform 39"/>
            <p:cNvSpPr/>
            <p:nvPr/>
          </p:nvSpPr>
          <p:spPr>
            <a:xfrm>
              <a:off x="48260" y="1270"/>
              <a:ext cx="5191760" cy="797560"/>
            </a:xfrm>
            <a:custGeom>
              <a:avLst/>
              <a:gdLst/>
              <a:ahLst/>
              <a:cxnLst/>
              <a:rect l="l" t="t" r="r" b="b"/>
              <a:pathLst>
                <a:path w="5191760" h="797560">
                  <a:moveTo>
                    <a:pt x="3252470" y="715010"/>
                  </a:moveTo>
                  <a:cubicBezTo>
                    <a:pt x="3075940" y="656590"/>
                    <a:pt x="2988310" y="632460"/>
                    <a:pt x="2910840" y="628650"/>
                  </a:cubicBezTo>
                  <a:cubicBezTo>
                    <a:pt x="2828290" y="623570"/>
                    <a:pt x="2736850" y="631190"/>
                    <a:pt x="2655570" y="648970"/>
                  </a:cubicBezTo>
                  <a:cubicBezTo>
                    <a:pt x="2575560" y="666750"/>
                    <a:pt x="2506980" y="711200"/>
                    <a:pt x="2425700" y="732790"/>
                  </a:cubicBezTo>
                  <a:cubicBezTo>
                    <a:pt x="2339340" y="756920"/>
                    <a:pt x="2258060" y="773430"/>
                    <a:pt x="2150110" y="782320"/>
                  </a:cubicBezTo>
                  <a:cubicBezTo>
                    <a:pt x="1998980" y="796290"/>
                    <a:pt x="1755140" y="797560"/>
                    <a:pt x="1600200" y="784860"/>
                  </a:cubicBezTo>
                  <a:cubicBezTo>
                    <a:pt x="1487170" y="775970"/>
                    <a:pt x="1432560" y="759460"/>
                    <a:pt x="1308100" y="735330"/>
                  </a:cubicBezTo>
                  <a:cubicBezTo>
                    <a:pt x="1084580" y="689610"/>
                    <a:pt x="541020" y="513080"/>
                    <a:pt x="374650" y="518160"/>
                  </a:cubicBezTo>
                  <a:cubicBezTo>
                    <a:pt x="313690" y="520700"/>
                    <a:pt x="289560" y="552450"/>
                    <a:pt x="250190" y="554990"/>
                  </a:cubicBezTo>
                  <a:cubicBezTo>
                    <a:pt x="213360" y="557530"/>
                    <a:pt x="173990" y="551180"/>
                    <a:pt x="142240" y="537210"/>
                  </a:cubicBezTo>
                  <a:cubicBezTo>
                    <a:pt x="109220" y="524510"/>
                    <a:pt x="76200" y="500380"/>
                    <a:pt x="54610" y="472440"/>
                  </a:cubicBezTo>
                  <a:cubicBezTo>
                    <a:pt x="31750" y="445770"/>
                    <a:pt x="13970" y="402590"/>
                    <a:pt x="6350" y="373380"/>
                  </a:cubicBezTo>
                  <a:cubicBezTo>
                    <a:pt x="1270" y="353060"/>
                    <a:pt x="0" y="340360"/>
                    <a:pt x="2540" y="318770"/>
                  </a:cubicBezTo>
                  <a:cubicBezTo>
                    <a:pt x="5080" y="289560"/>
                    <a:pt x="19050" y="240030"/>
                    <a:pt x="31750" y="213360"/>
                  </a:cubicBezTo>
                  <a:cubicBezTo>
                    <a:pt x="40640" y="194310"/>
                    <a:pt x="52070" y="182880"/>
                    <a:pt x="64770" y="168910"/>
                  </a:cubicBezTo>
                  <a:cubicBezTo>
                    <a:pt x="77470" y="156210"/>
                    <a:pt x="88900" y="144780"/>
                    <a:pt x="106680" y="134620"/>
                  </a:cubicBezTo>
                  <a:cubicBezTo>
                    <a:pt x="133350" y="119380"/>
                    <a:pt x="161290" y="106680"/>
                    <a:pt x="210820" y="99060"/>
                  </a:cubicBezTo>
                  <a:cubicBezTo>
                    <a:pt x="331470" y="81280"/>
                    <a:pt x="632460" y="96520"/>
                    <a:pt x="842010" y="116840"/>
                  </a:cubicBezTo>
                  <a:cubicBezTo>
                    <a:pt x="1052830" y="135890"/>
                    <a:pt x="1301750" y="182880"/>
                    <a:pt x="1471930" y="217170"/>
                  </a:cubicBezTo>
                  <a:cubicBezTo>
                    <a:pt x="1591310" y="240030"/>
                    <a:pt x="1662430" y="293370"/>
                    <a:pt x="1772920" y="287020"/>
                  </a:cubicBezTo>
                  <a:cubicBezTo>
                    <a:pt x="1915160" y="279400"/>
                    <a:pt x="2114550" y="133350"/>
                    <a:pt x="2252980" y="116840"/>
                  </a:cubicBezTo>
                  <a:cubicBezTo>
                    <a:pt x="2353310" y="104140"/>
                    <a:pt x="2426970" y="137160"/>
                    <a:pt x="2519680" y="140970"/>
                  </a:cubicBezTo>
                  <a:cubicBezTo>
                    <a:pt x="2621280" y="146050"/>
                    <a:pt x="2720340" y="147320"/>
                    <a:pt x="2838450" y="142240"/>
                  </a:cubicBezTo>
                  <a:cubicBezTo>
                    <a:pt x="2985770" y="135890"/>
                    <a:pt x="3195320" y="105410"/>
                    <a:pt x="3336290" y="100330"/>
                  </a:cubicBezTo>
                  <a:cubicBezTo>
                    <a:pt x="3441700" y="95250"/>
                    <a:pt x="3505200" y="97790"/>
                    <a:pt x="3610610" y="99060"/>
                  </a:cubicBezTo>
                  <a:cubicBezTo>
                    <a:pt x="3755390" y="100330"/>
                    <a:pt x="3983990" y="96520"/>
                    <a:pt x="4127500" y="113030"/>
                  </a:cubicBezTo>
                  <a:cubicBezTo>
                    <a:pt x="4231640" y="125730"/>
                    <a:pt x="4305300" y="165100"/>
                    <a:pt x="4392930" y="168910"/>
                  </a:cubicBezTo>
                  <a:cubicBezTo>
                    <a:pt x="4479290" y="171450"/>
                    <a:pt x="4555490" y="149860"/>
                    <a:pt x="4648200" y="133350"/>
                  </a:cubicBezTo>
                  <a:cubicBezTo>
                    <a:pt x="4762500" y="113030"/>
                    <a:pt x="4944110" y="0"/>
                    <a:pt x="5027930" y="49530"/>
                  </a:cubicBezTo>
                  <a:cubicBezTo>
                    <a:pt x="5118100" y="104140"/>
                    <a:pt x="5191760" y="424180"/>
                    <a:pt x="5147310" y="491490"/>
                  </a:cubicBezTo>
                  <a:cubicBezTo>
                    <a:pt x="5116830" y="535940"/>
                    <a:pt x="5012690" y="502920"/>
                    <a:pt x="4942840" y="516890"/>
                  </a:cubicBezTo>
                  <a:cubicBezTo>
                    <a:pt x="4869180" y="532130"/>
                    <a:pt x="4792980" y="570230"/>
                    <a:pt x="4716780" y="584200"/>
                  </a:cubicBezTo>
                  <a:cubicBezTo>
                    <a:pt x="4639310" y="598170"/>
                    <a:pt x="4564380" y="599440"/>
                    <a:pt x="4480560" y="598170"/>
                  </a:cubicBezTo>
                  <a:cubicBezTo>
                    <a:pt x="4384040" y="596900"/>
                    <a:pt x="4295140" y="577850"/>
                    <a:pt x="4169410" y="570230"/>
                  </a:cubicBezTo>
                  <a:cubicBezTo>
                    <a:pt x="3976370" y="560070"/>
                    <a:pt x="3665220" y="549910"/>
                    <a:pt x="3434080" y="556260"/>
                  </a:cubicBezTo>
                  <a:cubicBezTo>
                    <a:pt x="3224530" y="562610"/>
                    <a:pt x="3002280" y="593090"/>
                    <a:pt x="2838450" y="599440"/>
                  </a:cubicBezTo>
                  <a:cubicBezTo>
                    <a:pt x="2722880" y="603250"/>
                    <a:pt x="2637790" y="607060"/>
                    <a:pt x="2545080" y="598170"/>
                  </a:cubicBezTo>
                  <a:cubicBezTo>
                    <a:pt x="2457450" y="590550"/>
                    <a:pt x="2376170" y="535940"/>
                    <a:pt x="2293620" y="552450"/>
                  </a:cubicBezTo>
                  <a:cubicBezTo>
                    <a:pt x="2202180" y="570230"/>
                    <a:pt x="2124710" y="697230"/>
                    <a:pt x="2025650" y="727710"/>
                  </a:cubicBezTo>
                  <a:cubicBezTo>
                    <a:pt x="1926590" y="759460"/>
                    <a:pt x="1803400" y="749300"/>
                    <a:pt x="1700530" y="737870"/>
                  </a:cubicBezTo>
                  <a:cubicBezTo>
                    <a:pt x="1604010" y="728980"/>
                    <a:pt x="1536700" y="693420"/>
                    <a:pt x="1427480" y="671830"/>
                  </a:cubicBezTo>
                  <a:cubicBezTo>
                    <a:pt x="1261110" y="638810"/>
                    <a:pt x="1005840" y="591820"/>
                    <a:pt x="797560" y="571500"/>
                  </a:cubicBezTo>
                  <a:cubicBezTo>
                    <a:pt x="595630" y="552450"/>
                    <a:pt x="285750" y="567690"/>
                    <a:pt x="194310" y="552450"/>
                  </a:cubicBezTo>
                  <a:cubicBezTo>
                    <a:pt x="167640" y="548640"/>
                    <a:pt x="161290" y="547370"/>
                    <a:pt x="142240" y="538480"/>
                  </a:cubicBezTo>
                  <a:cubicBezTo>
                    <a:pt x="115570" y="524510"/>
                    <a:pt x="76200" y="500380"/>
                    <a:pt x="54610" y="472440"/>
                  </a:cubicBezTo>
                  <a:cubicBezTo>
                    <a:pt x="31750" y="445770"/>
                    <a:pt x="13970" y="402590"/>
                    <a:pt x="6350" y="373380"/>
                  </a:cubicBezTo>
                  <a:cubicBezTo>
                    <a:pt x="1270" y="353060"/>
                    <a:pt x="0" y="340360"/>
                    <a:pt x="2540" y="318770"/>
                  </a:cubicBezTo>
                  <a:cubicBezTo>
                    <a:pt x="5080" y="289560"/>
                    <a:pt x="13970" y="245110"/>
                    <a:pt x="31750" y="213360"/>
                  </a:cubicBezTo>
                  <a:cubicBezTo>
                    <a:pt x="49530" y="182880"/>
                    <a:pt x="83820" y="152400"/>
                    <a:pt x="106680" y="134620"/>
                  </a:cubicBezTo>
                  <a:cubicBezTo>
                    <a:pt x="124460" y="121920"/>
                    <a:pt x="139700" y="116840"/>
                    <a:pt x="157480" y="110490"/>
                  </a:cubicBezTo>
                  <a:cubicBezTo>
                    <a:pt x="173990" y="104140"/>
                    <a:pt x="209550" y="95250"/>
                    <a:pt x="210820" y="99060"/>
                  </a:cubicBezTo>
                  <a:cubicBezTo>
                    <a:pt x="213360" y="104140"/>
                    <a:pt x="143510" y="140970"/>
                    <a:pt x="146050" y="144780"/>
                  </a:cubicBezTo>
                  <a:cubicBezTo>
                    <a:pt x="151130" y="154940"/>
                    <a:pt x="330200" y="58420"/>
                    <a:pt x="417830" y="57150"/>
                  </a:cubicBezTo>
                  <a:cubicBezTo>
                    <a:pt x="499110" y="57150"/>
                    <a:pt x="568960" y="110490"/>
                    <a:pt x="652780" y="130810"/>
                  </a:cubicBezTo>
                  <a:cubicBezTo>
                    <a:pt x="745490" y="153670"/>
                    <a:pt x="848360" y="162560"/>
                    <a:pt x="951230" y="185420"/>
                  </a:cubicBezTo>
                  <a:cubicBezTo>
                    <a:pt x="1062990" y="209550"/>
                    <a:pt x="1187450" y="251460"/>
                    <a:pt x="1299210" y="275590"/>
                  </a:cubicBezTo>
                  <a:cubicBezTo>
                    <a:pt x="1403350" y="298450"/>
                    <a:pt x="1483360" y="317500"/>
                    <a:pt x="1602740" y="327660"/>
                  </a:cubicBezTo>
                  <a:cubicBezTo>
                    <a:pt x="1769110" y="342900"/>
                    <a:pt x="2057400" y="359410"/>
                    <a:pt x="2211070" y="330200"/>
                  </a:cubicBezTo>
                  <a:cubicBezTo>
                    <a:pt x="2311400" y="311150"/>
                    <a:pt x="2364740" y="261620"/>
                    <a:pt x="2449830" y="236220"/>
                  </a:cubicBezTo>
                  <a:cubicBezTo>
                    <a:pt x="2542540" y="208280"/>
                    <a:pt x="2647950" y="180340"/>
                    <a:pt x="2744470" y="171450"/>
                  </a:cubicBezTo>
                  <a:cubicBezTo>
                    <a:pt x="2834640" y="161290"/>
                    <a:pt x="2914650" y="162560"/>
                    <a:pt x="3011170" y="176530"/>
                  </a:cubicBezTo>
                  <a:cubicBezTo>
                    <a:pt x="3131820" y="193040"/>
                    <a:pt x="3364230" y="195580"/>
                    <a:pt x="3408680" y="279400"/>
                  </a:cubicBezTo>
                  <a:cubicBezTo>
                    <a:pt x="3455670" y="368300"/>
                    <a:pt x="3252470" y="715010"/>
                    <a:pt x="3252470" y="715010"/>
                  </a:cubicBezTo>
                </a:path>
              </a:pathLst>
            </a:custGeom>
            <a:solidFill>
              <a:srgbClr val="FFF234">
                <a:alpha val="49804"/>
              </a:srgbClr>
            </a:solidFill>
            <a:ln cap="sq">
              <a:noFill/>
              <a:prstDash val="solid"/>
              <a:miter/>
            </a:ln>
          </p:spPr>
          <p:txBody>
            <a:bodyPr/>
            <a:lstStyle/>
            <a:p>
              <a:endParaRPr lang="en-US"/>
            </a:p>
          </p:txBody>
        </p:sp>
      </p:grpSp>
      <p:grpSp>
        <p:nvGrpSpPr>
          <p:cNvPr id="40" name="Group 40"/>
          <p:cNvGrpSpPr/>
          <p:nvPr/>
        </p:nvGrpSpPr>
        <p:grpSpPr>
          <a:xfrm>
            <a:off x="8966835" y="1559242"/>
            <a:ext cx="3810000" cy="981075"/>
            <a:chOff x="0" y="0"/>
            <a:chExt cx="5080000" cy="1308100"/>
          </a:xfrm>
        </p:grpSpPr>
        <p:sp>
          <p:nvSpPr>
            <p:cNvPr id="41" name="Freeform 41"/>
            <p:cNvSpPr/>
            <p:nvPr/>
          </p:nvSpPr>
          <p:spPr>
            <a:xfrm>
              <a:off x="36830" y="45720"/>
              <a:ext cx="5016500" cy="1224280"/>
            </a:xfrm>
            <a:custGeom>
              <a:avLst/>
              <a:gdLst/>
              <a:ahLst/>
              <a:cxnLst/>
              <a:rect l="l" t="t" r="r" b="b"/>
              <a:pathLst>
                <a:path w="5016500" h="1224280">
                  <a:moveTo>
                    <a:pt x="4991100" y="717550"/>
                  </a:moveTo>
                  <a:cubicBezTo>
                    <a:pt x="4714240" y="736600"/>
                    <a:pt x="4602480" y="732790"/>
                    <a:pt x="4504690" y="725170"/>
                  </a:cubicBezTo>
                  <a:cubicBezTo>
                    <a:pt x="4408170" y="716280"/>
                    <a:pt x="4318000" y="707390"/>
                    <a:pt x="4216400" y="687070"/>
                  </a:cubicBezTo>
                  <a:cubicBezTo>
                    <a:pt x="4095750" y="662940"/>
                    <a:pt x="3949700" y="619760"/>
                    <a:pt x="3832860" y="580390"/>
                  </a:cubicBezTo>
                  <a:cubicBezTo>
                    <a:pt x="3729990" y="546100"/>
                    <a:pt x="3661410" y="485140"/>
                    <a:pt x="3549650" y="467360"/>
                  </a:cubicBezTo>
                  <a:cubicBezTo>
                    <a:pt x="3397250" y="443230"/>
                    <a:pt x="3147060" y="473710"/>
                    <a:pt x="2997200" y="504190"/>
                  </a:cubicBezTo>
                  <a:cubicBezTo>
                    <a:pt x="2890520" y="525780"/>
                    <a:pt x="2816860" y="579120"/>
                    <a:pt x="2727960" y="596900"/>
                  </a:cubicBezTo>
                  <a:cubicBezTo>
                    <a:pt x="2645410" y="614680"/>
                    <a:pt x="2570480" y="613410"/>
                    <a:pt x="2482850" y="617220"/>
                  </a:cubicBezTo>
                  <a:cubicBezTo>
                    <a:pt x="2382520" y="621030"/>
                    <a:pt x="2296160" y="613410"/>
                    <a:pt x="2160270" y="618490"/>
                  </a:cubicBezTo>
                  <a:cubicBezTo>
                    <a:pt x="1918970" y="627380"/>
                    <a:pt x="1433830" y="675640"/>
                    <a:pt x="1162050" y="685800"/>
                  </a:cubicBezTo>
                  <a:cubicBezTo>
                    <a:pt x="974090" y="693420"/>
                    <a:pt x="825500" y="695960"/>
                    <a:pt x="684530" y="689610"/>
                  </a:cubicBezTo>
                  <a:cubicBezTo>
                    <a:pt x="575310" y="684530"/>
                    <a:pt x="394970" y="646430"/>
                    <a:pt x="391160" y="661670"/>
                  </a:cubicBezTo>
                  <a:cubicBezTo>
                    <a:pt x="386080" y="675640"/>
                    <a:pt x="552450" y="763270"/>
                    <a:pt x="635000" y="773430"/>
                  </a:cubicBezTo>
                  <a:cubicBezTo>
                    <a:pt x="712470" y="783590"/>
                    <a:pt x="773430" y="742950"/>
                    <a:pt x="867410" y="734060"/>
                  </a:cubicBezTo>
                  <a:cubicBezTo>
                    <a:pt x="1009650" y="722630"/>
                    <a:pt x="1230630" y="742950"/>
                    <a:pt x="1407160" y="732790"/>
                  </a:cubicBezTo>
                  <a:cubicBezTo>
                    <a:pt x="1576070" y="722630"/>
                    <a:pt x="1680210" y="688340"/>
                    <a:pt x="1903730" y="675640"/>
                  </a:cubicBezTo>
                  <a:cubicBezTo>
                    <a:pt x="2360930" y="651510"/>
                    <a:pt x="3627120" y="707390"/>
                    <a:pt x="4000500" y="689610"/>
                  </a:cubicBezTo>
                  <a:cubicBezTo>
                    <a:pt x="4137660" y="683260"/>
                    <a:pt x="4171950" y="668020"/>
                    <a:pt x="4281170" y="662940"/>
                  </a:cubicBezTo>
                  <a:cubicBezTo>
                    <a:pt x="4433570" y="655320"/>
                    <a:pt x="4740910" y="574040"/>
                    <a:pt x="4828540" y="661670"/>
                  </a:cubicBezTo>
                  <a:cubicBezTo>
                    <a:pt x="4908550" y="740410"/>
                    <a:pt x="4911090" y="1035050"/>
                    <a:pt x="4828540" y="1118870"/>
                  </a:cubicBezTo>
                  <a:cubicBezTo>
                    <a:pt x="4728210" y="1219200"/>
                    <a:pt x="4340860" y="1115060"/>
                    <a:pt x="4170680" y="1122680"/>
                  </a:cubicBezTo>
                  <a:cubicBezTo>
                    <a:pt x="4061460" y="1127760"/>
                    <a:pt x="4033520" y="1141730"/>
                    <a:pt x="3902710" y="1146810"/>
                  </a:cubicBezTo>
                  <a:cubicBezTo>
                    <a:pt x="3545840" y="1162050"/>
                    <a:pt x="2346960" y="1108710"/>
                    <a:pt x="1903730" y="1132840"/>
                  </a:cubicBezTo>
                  <a:cubicBezTo>
                    <a:pt x="1682750" y="1144270"/>
                    <a:pt x="1578610" y="1179830"/>
                    <a:pt x="1407160" y="1189990"/>
                  </a:cubicBezTo>
                  <a:cubicBezTo>
                    <a:pt x="1223010" y="1200150"/>
                    <a:pt x="990600" y="1182370"/>
                    <a:pt x="835660" y="1188720"/>
                  </a:cubicBezTo>
                  <a:cubicBezTo>
                    <a:pt x="728980" y="1193800"/>
                    <a:pt x="652780" y="1224280"/>
                    <a:pt x="566420" y="1210310"/>
                  </a:cubicBezTo>
                  <a:cubicBezTo>
                    <a:pt x="480060" y="1197610"/>
                    <a:pt x="394970" y="1151890"/>
                    <a:pt x="318770" y="1107440"/>
                  </a:cubicBezTo>
                  <a:cubicBezTo>
                    <a:pt x="242570" y="1061720"/>
                    <a:pt x="161290" y="1014730"/>
                    <a:pt x="110490" y="939800"/>
                  </a:cubicBezTo>
                  <a:cubicBezTo>
                    <a:pt x="54610" y="855980"/>
                    <a:pt x="22860" y="716280"/>
                    <a:pt x="13970" y="612140"/>
                  </a:cubicBezTo>
                  <a:cubicBezTo>
                    <a:pt x="6350" y="520700"/>
                    <a:pt x="0" y="415290"/>
                    <a:pt x="45720" y="347980"/>
                  </a:cubicBezTo>
                  <a:cubicBezTo>
                    <a:pt x="93980" y="276860"/>
                    <a:pt x="219710" y="222250"/>
                    <a:pt x="309880" y="204470"/>
                  </a:cubicBezTo>
                  <a:cubicBezTo>
                    <a:pt x="391160" y="187960"/>
                    <a:pt x="458470" y="227330"/>
                    <a:pt x="557530" y="232410"/>
                  </a:cubicBezTo>
                  <a:cubicBezTo>
                    <a:pt x="706120" y="241300"/>
                    <a:pt x="899160" y="238760"/>
                    <a:pt x="1113790" y="231140"/>
                  </a:cubicBezTo>
                  <a:cubicBezTo>
                    <a:pt x="1408430" y="220980"/>
                    <a:pt x="1903730" y="170180"/>
                    <a:pt x="2159000" y="161290"/>
                  </a:cubicBezTo>
                  <a:cubicBezTo>
                    <a:pt x="2306320" y="156210"/>
                    <a:pt x="2397760" y="171450"/>
                    <a:pt x="2506980" y="158750"/>
                  </a:cubicBezTo>
                  <a:cubicBezTo>
                    <a:pt x="2606040" y="147320"/>
                    <a:pt x="2677160" y="116840"/>
                    <a:pt x="2788920" y="96520"/>
                  </a:cubicBezTo>
                  <a:cubicBezTo>
                    <a:pt x="2950210" y="66040"/>
                    <a:pt x="3230880" y="11430"/>
                    <a:pt x="3383280" y="5080"/>
                  </a:cubicBezTo>
                  <a:cubicBezTo>
                    <a:pt x="3477260" y="0"/>
                    <a:pt x="3520440" y="1270"/>
                    <a:pt x="3613150" y="19050"/>
                  </a:cubicBezTo>
                  <a:cubicBezTo>
                    <a:pt x="3769360" y="49530"/>
                    <a:pt x="4058920" y="182880"/>
                    <a:pt x="4218940" y="220980"/>
                  </a:cubicBezTo>
                  <a:cubicBezTo>
                    <a:pt x="4319270" y="245110"/>
                    <a:pt x="4382770" y="250190"/>
                    <a:pt x="4469130" y="260350"/>
                  </a:cubicBezTo>
                  <a:cubicBezTo>
                    <a:pt x="4563110" y="270510"/>
                    <a:pt x="4676140" y="280670"/>
                    <a:pt x="4762500" y="278130"/>
                  </a:cubicBezTo>
                  <a:cubicBezTo>
                    <a:pt x="4832350" y="276860"/>
                    <a:pt x="4909820" y="223520"/>
                    <a:pt x="4951730" y="257810"/>
                  </a:cubicBezTo>
                  <a:cubicBezTo>
                    <a:pt x="5016500" y="311150"/>
                    <a:pt x="4991100" y="717550"/>
                    <a:pt x="4991100" y="717550"/>
                  </a:cubicBezTo>
                </a:path>
              </a:pathLst>
            </a:custGeom>
            <a:solidFill>
              <a:srgbClr val="FFF234">
                <a:alpha val="49804"/>
              </a:srgbClr>
            </a:solidFill>
            <a:ln cap="sq">
              <a:noFill/>
              <a:prstDash val="solid"/>
              <a:miter/>
            </a:ln>
          </p:spPr>
          <p:txBody>
            <a:bodyPr/>
            <a:lstStyle/>
            <a:p>
              <a:endParaRPr lang="en-US"/>
            </a:p>
          </p:txBody>
        </p:sp>
      </p:grpSp>
      <p:sp>
        <p:nvSpPr>
          <p:cNvPr id="42" name="TextBox 42"/>
          <p:cNvSpPr txBox="1"/>
          <p:nvPr/>
        </p:nvSpPr>
        <p:spPr>
          <a:xfrm>
            <a:off x="0" y="579754"/>
            <a:ext cx="5136304" cy="4446272"/>
          </a:xfrm>
          <a:prstGeom prst="rect">
            <a:avLst/>
          </a:prstGeom>
        </p:spPr>
        <p:txBody>
          <a:bodyPr lIns="0" tIns="0" rIns="0" bIns="0" rtlCol="0" anchor="t">
            <a:spAutoFit/>
          </a:bodyPr>
          <a:lstStyle/>
          <a:p>
            <a:pPr algn="ctr">
              <a:lnSpc>
                <a:spcPts val="5879"/>
              </a:lnSpc>
            </a:pPr>
            <a:r>
              <a:rPr lang="en-US" sz="4199">
                <a:solidFill>
                  <a:srgbClr val="5E17EB"/>
                </a:solidFill>
                <a:latin typeface="Archivo Black"/>
              </a:rPr>
              <a:t>Change your group name if it no longer is relevant!</a:t>
            </a:r>
          </a:p>
          <a:p>
            <a:pPr algn="ctr">
              <a:lnSpc>
                <a:spcPts val="5879"/>
              </a:lnSpc>
            </a:pPr>
            <a:endParaRPr lang="en-US" sz="4199">
              <a:solidFill>
                <a:srgbClr val="5E17EB"/>
              </a:solidFill>
              <a:latin typeface="Archivo Black"/>
            </a:endParaRPr>
          </a:p>
          <a:p>
            <a:pPr algn="ctr">
              <a:lnSpc>
                <a:spcPts val="5879"/>
              </a:lnSpc>
              <a:spcBef>
                <a:spcPct val="0"/>
              </a:spcBef>
            </a:pPr>
            <a:endParaRPr lang="en-US" sz="4199">
              <a:solidFill>
                <a:srgbClr val="5E17EB"/>
              </a:solidFill>
              <a:latin typeface="Archivo Black"/>
            </a:endParaRPr>
          </a:p>
        </p:txBody>
      </p:sp>
      <p:sp>
        <p:nvSpPr>
          <p:cNvPr id="43" name="TextBox 43"/>
          <p:cNvSpPr txBox="1"/>
          <p:nvPr/>
        </p:nvSpPr>
        <p:spPr>
          <a:xfrm>
            <a:off x="12746947" y="5776868"/>
            <a:ext cx="5541053" cy="2217422"/>
          </a:xfrm>
          <a:prstGeom prst="rect">
            <a:avLst/>
          </a:prstGeom>
        </p:spPr>
        <p:txBody>
          <a:bodyPr lIns="0" tIns="0" rIns="0" bIns="0" rtlCol="0" anchor="t">
            <a:spAutoFit/>
          </a:bodyPr>
          <a:lstStyle/>
          <a:p>
            <a:pPr algn="ctr">
              <a:lnSpc>
                <a:spcPts val="5879"/>
              </a:lnSpc>
              <a:spcBef>
                <a:spcPct val="0"/>
              </a:spcBef>
            </a:pPr>
            <a:r>
              <a:rPr lang="en-US" sz="4199">
                <a:solidFill>
                  <a:srgbClr val="5E17EB"/>
                </a:solidFill>
                <a:latin typeface="Archivo Black"/>
              </a:rPr>
              <a:t>Check the boxes to narrow meeting descriptions</a:t>
            </a:r>
          </a:p>
        </p:txBody>
      </p:sp>
      <p:sp>
        <p:nvSpPr>
          <p:cNvPr id="44" name="TextBox 44"/>
          <p:cNvSpPr txBox="1"/>
          <p:nvPr/>
        </p:nvSpPr>
        <p:spPr>
          <a:xfrm>
            <a:off x="0" y="9218835"/>
            <a:ext cx="3445766" cy="1154431"/>
          </a:xfrm>
          <a:prstGeom prst="rect">
            <a:avLst/>
          </a:prstGeom>
        </p:spPr>
        <p:txBody>
          <a:bodyPr lIns="0" tIns="0" rIns="0" bIns="0" rtlCol="0" anchor="t">
            <a:spAutoFit/>
          </a:bodyPr>
          <a:lstStyle/>
          <a:p>
            <a:pPr algn="ctr">
              <a:lnSpc>
                <a:spcPts val="4619"/>
              </a:lnSpc>
              <a:spcBef>
                <a:spcPct val="0"/>
              </a:spcBef>
            </a:pPr>
            <a:r>
              <a:rPr lang="en-US" sz="3299">
                <a:solidFill>
                  <a:srgbClr val="5E17EB"/>
                </a:solidFill>
                <a:latin typeface="Cloud"/>
              </a:rPr>
              <a:t>This can be done online!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2AED0"/>
        </a:solidFill>
        <a:effectLst/>
      </p:bgPr>
    </p:bg>
    <p:spTree>
      <p:nvGrpSpPr>
        <p:cNvPr id="1" name=""/>
        <p:cNvGrpSpPr/>
        <p:nvPr/>
      </p:nvGrpSpPr>
      <p:grpSpPr>
        <a:xfrm>
          <a:off x="0" y="0"/>
          <a:ext cx="0" cy="0"/>
          <a:chOff x="0" y="0"/>
          <a:chExt cx="0" cy="0"/>
        </a:xfrm>
      </p:grpSpPr>
      <p:sp>
        <p:nvSpPr>
          <p:cNvPr id="2" name="TextBox 2"/>
          <p:cNvSpPr txBox="1"/>
          <p:nvPr/>
        </p:nvSpPr>
        <p:spPr>
          <a:xfrm>
            <a:off x="5262694" y="1895811"/>
            <a:ext cx="4639121" cy="1281434"/>
          </a:xfrm>
          <a:prstGeom prst="rect">
            <a:avLst/>
          </a:prstGeom>
        </p:spPr>
        <p:txBody>
          <a:bodyPr lIns="0" tIns="0" rIns="0" bIns="0" rtlCol="0" anchor="t">
            <a:spAutoFit/>
          </a:bodyPr>
          <a:lstStyle/>
          <a:p>
            <a:pPr algn="ctr">
              <a:lnSpc>
                <a:spcPts val="10219"/>
              </a:lnSpc>
              <a:spcBef>
                <a:spcPct val="0"/>
              </a:spcBef>
            </a:pPr>
            <a:r>
              <a:rPr lang="en-US" sz="7299">
                <a:solidFill>
                  <a:srgbClr val="000000"/>
                </a:solidFill>
                <a:latin typeface="Cloud Bold"/>
              </a:rPr>
              <a:t>Prize slide:</a:t>
            </a:r>
          </a:p>
        </p:txBody>
      </p:sp>
      <p:sp>
        <p:nvSpPr>
          <p:cNvPr id="3" name="TextBox 3"/>
          <p:cNvSpPr txBox="1"/>
          <p:nvPr/>
        </p:nvSpPr>
        <p:spPr>
          <a:xfrm>
            <a:off x="4740108" y="4342638"/>
            <a:ext cx="10459857" cy="2131063"/>
          </a:xfrm>
          <a:prstGeom prst="rect">
            <a:avLst/>
          </a:prstGeom>
        </p:spPr>
        <p:txBody>
          <a:bodyPr lIns="0" tIns="0" rIns="0" bIns="0" rtlCol="0" anchor="t">
            <a:spAutoFit/>
          </a:bodyPr>
          <a:lstStyle/>
          <a:p>
            <a:pPr algn="ctr">
              <a:lnSpc>
                <a:spcPts val="8539"/>
              </a:lnSpc>
              <a:spcBef>
                <a:spcPct val="0"/>
              </a:spcBef>
            </a:pPr>
            <a:r>
              <a:rPr lang="en-US" sz="6099">
                <a:solidFill>
                  <a:srgbClr val="000000"/>
                </a:solidFill>
                <a:latin typeface="Cloud Bold"/>
              </a:rPr>
              <a:t>How many Delegates attend the WSC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2AED0"/>
        </a:solidFill>
        <a:effectLst/>
      </p:bgPr>
    </p:bg>
    <p:spTree>
      <p:nvGrpSpPr>
        <p:cNvPr id="1" name=""/>
        <p:cNvGrpSpPr/>
        <p:nvPr/>
      </p:nvGrpSpPr>
      <p:grpSpPr>
        <a:xfrm>
          <a:off x="0" y="0"/>
          <a:ext cx="0" cy="0"/>
          <a:chOff x="0" y="0"/>
          <a:chExt cx="0" cy="0"/>
        </a:xfrm>
      </p:grpSpPr>
      <p:sp>
        <p:nvSpPr>
          <p:cNvPr id="2" name="Freeform 2"/>
          <p:cNvSpPr/>
          <p:nvPr/>
        </p:nvSpPr>
        <p:spPr>
          <a:xfrm>
            <a:off x="1522266" y="1291523"/>
            <a:ext cx="7439879" cy="6164471"/>
          </a:xfrm>
          <a:custGeom>
            <a:avLst/>
            <a:gdLst/>
            <a:ahLst/>
            <a:cxnLst/>
            <a:rect l="l" t="t" r="r" b="b"/>
            <a:pathLst>
              <a:path w="7439879" h="6164471">
                <a:moveTo>
                  <a:pt x="0" y="0"/>
                </a:moveTo>
                <a:lnTo>
                  <a:pt x="7439880" y="0"/>
                </a:lnTo>
                <a:lnTo>
                  <a:pt x="7439880" y="6164471"/>
                </a:lnTo>
                <a:lnTo>
                  <a:pt x="0" y="6164471"/>
                </a:lnTo>
                <a:lnTo>
                  <a:pt x="0" y="0"/>
                </a:lnTo>
                <a:close/>
              </a:path>
            </a:pathLst>
          </a:custGeom>
          <a:blipFill>
            <a:blip r:embed="rId2"/>
            <a:stretch>
              <a:fillRect/>
            </a:stretch>
          </a:blipFill>
        </p:spPr>
        <p:txBody>
          <a:bodyPr/>
          <a:lstStyle/>
          <a:p>
            <a:endParaRPr lang="en-US"/>
          </a:p>
        </p:txBody>
      </p:sp>
      <p:sp>
        <p:nvSpPr>
          <p:cNvPr id="3" name="TextBox 3"/>
          <p:cNvSpPr txBox="1"/>
          <p:nvPr/>
        </p:nvSpPr>
        <p:spPr>
          <a:xfrm>
            <a:off x="12016309" y="2478989"/>
            <a:ext cx="3255392" cy="3761832"/>
          </a:xfrm>
          <a:prstGeom prst="rect">
            <a:avLst/>
          </a:prstGeom>
        </p:spPr>
        <p:txBody>
          <a:bodyPr lIns="0" tIns="0" rIns="0" bIns="0" rtlCol="0" anchor="t">
            <a:spAutoFit/>
          </a:bodyPr>
          <a:lstStyle/>
          <a:p>
            <a:pPr algn="ctr">
              <a:lnSpc>
                <a:spcPts val="29954"/>
              </a:lnSpc>
              <a:spcBef>
                <a:spcPct val="0"/>
              </a:spcBef>
            </a:pPr>
            <a:r>
              <a:rPr lang="en-US" sz="21396">
                <a:solidFill>
                  <a:srgbClr val="000000"/>
                </a:solidFill>
                <a:latin typeface="Cloud Bold"/>
              </a:rPr>
              <a:t>68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2AED0"/>
        </a:solidFill>
        <a:effectLst/>
      </p:bgPr>
    </p:bg>
    <p:spTree>
      <p:nvGrpSpPr>
        <p:cNvPr id="1" name=""/>
        <p:cNvGrpSpPr/>
        <p:nvPr/>
      </p:nvGrpSpPr>
      <p:grpSpPr>
        <a:xfrm>
          <a:off x="0" y="0"/>
          <a:ext cx="0" cy="0"/>
          <a:chOff x="0" y="0"/>
          <a:chExt cx="0" cy="0"/>
        </a:xfrm>
      </p:grpSpPr>
      <p:sp>
        <p:nvSpPr>
          <p:cNvPr id="2" name="Freeform 2"/>
          <p:cNvSpPr/>
          <p:nvPr/>
        </p:nvSpPr>
        <p:spPr>
          <a:xfrm rot="-10800000" flipH="1" flipV="1">
            <a:off x="0" y="-111273"/>
            <a:ext cx="18382649" cy="11029589"/>
          </a:xfrm>
          <a:custGeom>
            <a:avLst/>
            <a:gdLst/>
            <a:ahLst/>
            <a:cxnLst/>
            <a:rect l="l" t="t" r="r" b="b"/>
            <a:pathLst>
              <a:path w="18382649" h="11029589">
                <a:moveTo>
                  <a:pt x="18382649" y="11029589"/>
                </a:moveTo>
                <a:lnTo>
                  <a:pt x="0" y="11029589"/>
                </a:lnTo>
                <a:lnTo>
                  <a:pt x="0" y="0"/>
                </a:lnTo>
                <a:lnTo>
                  <a:pt x="18382649" y="0"/>
                </a:lnTo>
                <a:lnTo>
                  <a:pt x="18382649" y="11029589"/>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316555" y="2903955"/>
            <a:ext cx="4950832" cy="4999133"/>
          </a:xfrm>
          <a:custGeom>
            <a:avLst/>
            <a:gdLst/>
            <a:ahLst/>
            <a:cxnLst/>
            <a:rect l="l" t="t" r="r" b="b"/>
            <a:pathLst>
              <a:path w="4950832" h="4999133">
                <a:moveTo>
                  <a:pt x="0" y="0"/>
                </a:moveTo>
                <a:lnTo>
                  <a:pt x="4950832" y="0"/>
                </a:lnTo>
                <a:lnTo>
                  <a:pt x="4950832" y="4999133"/>
                </a:lnTo>
                <a:lnTo>
                  <a:pt x="0" y="4999133"/>
                </a:lnTo>
                <a:lnTo>
                  <a:pt x="0" y="0"/>
                </a:lnTo>
                <a:close/>
              </a:path>
            </a:pathLst>
          </a:custGeom>
          <a:blipFill>
            <a:blip r:embed="rId4"/>
            <a:stretch>
              <a:fillRect/>
            </a:stretch>
          </a:blipFill>
        </p:spPr>
        <p:txBody>
          <a:bodyPr/>
          <a:lstStyle/>
          <a:p>
            <a:endParaRPr lang="en-US"/>
          </a:p>
        </p:txBody>
      </p:sp>
      <p:sp>
        <p:nvSpPr>
          <p:cNvPr id="4" name="TextBox 4"/>
          <p:cNvSpPr txBox="1"/>
          <p:nvPr/>
        </p:nvSpPr>
        <p:spPr>
          <a:xfrm>
            <a:off x="1937044" y="914400"/>
            <a:ext cx="11903794" cy="1493522"/>
          </a:xfrm>
          <a:prstGeom prst="rect">
            <a:avLst/>
          </a:prstGeom>
        </p:spPr>
        <p:txBody>
          <a:bodyPr lIns="0" tIns="0" rIns="0" bIns="0" rtlCol="0" anchor="t">
            <a:spAutoFit/>
          </a:bodyPr>
          <a:lstStyle/>
          <a:p>
            <a:pPr algn="ctr">
              <a:lnSpc>
                <a:spcPts val="7979"/>
              </a:lnSpc>
            </a:pPr>
            <a:r>
              <a:rPr lang="en-US" sz="5699">
                <a:solidFill>
                  <a:srgbClr val="000000"/>
                </a:solidFill>
                <a:latin typeface="Archivo Black"/>
              </a:rPr>
              <a:t>Delegate Participation on CLT</a:t>
            </a:r>
          </a:p>
          <a:p>
            <a:pPr algn="ctr">
              <a:lnSpc>
                <a:spcPts val="3779"/>
              </a:lnSpc>
              <a:spcBef>
                <a:spcPct val="0"/>
              </a:spcBef>
            </a:pPr>
            <a:r>
              <a:rPr lang="en-US" sz="2699">
                <a:solidFill>
                  <a:srgbClr val="000000"/>
                </a:solidFill>
                <a:latin typeface="Archivo Black"/>
              </a:rPr>
              <a:t>Conference Leadership Team </a:t>
            </a:r>
          </a:p>
        </p:txBody>
      </p:sp>
      <p:sp>
        <p:nvSpPr>
          <p:cNvPr id="5" name="TextBox 5"/>
          <p:cNvSpPr txBox="1"/>
          <p:nvPr/>
        </p:nvSpPr>
        <p:spPr>
          <a:xfrm>
            <a:off x="5528925" y="2561589"/>
            <a:ext cx="10475899" cy="2098677"/>
          </a:xfrm>
          <a:prstGeom prst="rect">
            <a:avLst/>
          </a:prstGeom>
        </p:spPr>
        <p:txBody>
          <a:bodyPr lIns="0" tIns="0" rIns="0" bIns="0" rtlCol="0" anchor="t">
            <a:spAutoFit/>
          </a:bodyPr>
          <a:lstStyle/>
          <a:p>
            <a:pPr algn="ctr">
              <a:lnSpc>
                <a:spcPts val="5599"/>
              </a:lnSpc>
              <a:spcBef>
                <a:spcPct val="0"/>
              </a:spcBef>
            </a:pPr>
            <a:r>
              <a:rPr lang="en-US" sz="3999">
                <a:solidFill>
                  <a:srgbClr val="000000"/>
                </a:solidFill>
                <a:latin typeface="Cloud"/>
              </a:rPr>
              <a:t>Delegates have expressed concern about their ability to help decide what will be on the agenda</a:t>
            </a:r>
          </a:p>
        </p:txBody>
      </p:sp>
      <p:sp>
        <p:nvSpPr>
          <p:cNvPr id="6" name="TextBox 6"/>
          <p:cNvSpPr txBox="1"/>
          <p:nvPr/>
        </p:nvSpPr>
        <p:spPr>
          <a:xfrm>
            <a:off x="5654598" y="4565016"/>
            <a:ext cx="10706420" cy="5482592"/>
          </a:xfrm>
          <a:prstGeom prst="rect">
            <a:avLst/>
          </a:prstGeom>
        </p:spPr>
        <p:txBody>
          <a:bodyPr lIns="0" tIns="0" rIns="0" bIns="0" rtlCol="0" anchor="t">
            <a:spAutoFit/>
          </a:bodyPr>
          <a:lstStyle/>
          <a:p>
            <a:pPr algn="ctr">
              <a:lnSpc>
                <a:spcPts val="5459"/>
              </a:lnSpc>
            </a:pPr>
            <a:r>
              <a:rPr lang="en-US" sz="3899">
                <a:solidFill>
                  <a:srgbClr val="000000"/>
                </a:solidFill>
                <a:latin typeface="Cloud"/>
              </a:rPr>
              <a:t>**Delegates are 2/3 of the conference participation, yet often feel that we are being dictated </a:t>
            </a:r>
            <a:r>
              <a:rPr lang="en-US" sz="3899">
                <a:solidFill>
                  <a:srgbClr val="000000"/>
                </a:solidFill>
                <a:latin typeface="Cloud Bold"/>
              </a:rPr>
              <a:t>TO</a:t>
            </a:r>
            <a:r>
              <a:rPr lang="en-US" sz="3899">
                <a:solidFill>
                  <a:srgbClr val="000000"/>
                </a:solidFill>
                <a:latin typeface="Cloud"/>
              </a:rPr>
              <a:t> instead of advocating </a:t>
            </a:r>
            <a:r>
              <a:rPr lang="en-US" sz="3899">
                <a:solidFill>
                  <a:srgbClr val="000000"/>
                </a:solidFill>
                <a:latin typeface="Cloud Bold"/>
              </a:rPr>
              <a:t>FOR</a:t>
            </a:r>
          </a:p>
          <a:p>
            <a:pPr algn="ctr">
              <a:lnSpc>
                <a:spcPts val="5459"/>
              </a:lnSpc>
            </a:pPr>
            <a:r>
              <a:rPr lang="en-US" sz="3899">
                <a:solidFill>
                  <a:srgbClr val="000000"/>
                </a:solidFill>
                <a:latin typeface="Cloud"/>
              </a:rPr>
              <a:t>**Delegates want more transparency</a:t>
            </a:r>
          </a:p>
          <a:p>
            <a:pPr algn="ctr">
              <a:lnSpc>
                <a:spcPts val="5459"/>
              </a:lnSpc>
            </a:pPr>
            <a:r>
              <a:rPr lang="en-US" sz="3899">
                <a:solidFill>
                  <a:srgbClr val="000000"/>
                </a:solidFill>
                <a:latin typeface="Cloud"/>
              </a:rPr>
              <a:t>**Delegates would like more “Voice” to advocate for their Areas and groups</a:t>
            </a:r>
          </a:p>
          <a:p>
            <a:pPr algn="ctr">
              <a:lnSpc>
                <a:spcPts val="5459"/>
              </a:lnSpc>
              <a:spcBef>
                <a:spcPct val="0"/>
              </a:spcBef>
            </a:pPr>
            <a:r>
              <a:rPr lang="en-US" sz="3899">
                <a:solidFill>
                  <a:srgbClr val="000000"/>
                </a:solidFill>
                <a:latin typeface="Cloud"/>
              </a:rPr>
              <a:t>**put to vote and going forward Delegates will have 3 seats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742589"/>
            <a:ext cx="18382649" cy="11029589"/>
          </a:xfrm>
          <a:custGeom>
            <a:avLst/>
            <a:gdLst/>
            <a:ahLst/>
            <a:cxnLst/>
            <a:rect l="l" t="t" r="r" b="b"/>
            <a:pathLst>
              <a:path w="18382649" h="11029589">
                <a:moveTo>
                  <a:pt x="0" y="0"/>
                </a:moveTo>
                <a:lnTo>
                  <a:pt x="18382649" y="0"/>
                </a:lnTo>
                <a:lnTo>
                  <a:pt x="18382649" y="11029589"/>
                </a:lnTo>
                <a:lnTo>
                  <a:pt x="0" y="1102958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286134" y="1028700"/>
            <a:ext cx="5047212" cy="5139291"/>
          </a:xfrm>
          <a:custGeom>
            <a:avLst/>
            <a:gdLst/>
            <a:ahLst/>
            <a:cxnLst/>
            <a:rect l="l" t="t" r="r" b="b"/>
            <a:pathLst>
              <a:path w="5047212" h="5139291">
                <a:moveTo>
                  <a:pt x="0" y="0"/>
                </a:moveTo>
                <a:lnTo>
                  <a:pt x="5047212" y="0"/>
                </a:lnTo>
                <a:lnTo>
                  <a:pt x="5047212" y="5139291"/>
                </a:lnTo>
                <a:lnTo>
                  <a:pt x="0" y="5139291"/>
                </a:lnTo>
                <a:lnTo>
                  <a:pt x="0" y="0"/>
                </a:lnTo>
                <a:close/>
              </a:path>
            </a:pathLst>
          </a:custGeom>
          <a:blipFill>
            <a:blip r:embed="rId4"/>
            <a:stretch>
              <a:fillRect/>
            </a:stretch>
          </a:blipFill>
        </p:spPr>
        <p:txBody>
          <a:bodyPr/>
          <a:lstStyle/>
          <a:p>
            <a:endParaRPr lang="en-US"/>
          </a:p>
        </p:txBody>
      </p:sp>
      <p:sp>
        <p:nvSpPr>
          <p:cNvPr id="4" name="TextBox 4"/>
          <p:cNvSpPr txBox="1"/>
          <p:nvPr/>
        </p:nvSpPr>
        <p:spPr>
          <a:xfrm>
            <a:off x="4042952" y="691582"/>
            <a:ext cx="11745144" cy="1602120"/>
          </a:xfrm>
          <a:prstGeom prst="rect">
            <a:avLst/>
          </a:prstGeom>
        </p:spPr>
        <p:txBody>
          <a:bodyPr lIns="0" tIns="0" rIns="0" bIns="0" rtlCol="0" anchor="t">
            <a:spAutoFit/>
          </a:bodyPr>
          <a:lstStyle/>
          <a:p>
            <a:pPr algn="ctr">
              <a:lnSpc>
                <a:spcPts val="13019"/>
              </a:lnSpc>
              <a:spcBef>
                <a:spcPct val="0"/>
              </a:spcBef>
            </a:pPr>
            <a:r>
              <a:rPr lang="en-US" sz="9299">
                <a:solidFill>
                  <a:srgbClr val="000000"/>
                </a:solidFill>
                <a:latin typeface="Archivo Black"/>
              </a:rPr>
              <a:t>What we Voted on</a:t>
            </a:r>
          </a:p>
        </p:txBody>
      </p:sp>
      <p:sp>
        <p:nvSpPr>
          <p:cNvPr id="5" name="TextBox 5"/>
          <p:cNvSpPr txBox="1"/>
          <p:nvPr/>
        </p:nvSpPr>
        <p:spPr>
          <a:xfrm>
            <a:off x="6182040" y="2751812"/>
            <a:ext cx="10442206" cy="7775580"/>
          </a:xfrm>
          <a:prstGeom prst="rect">
            <a:avLst/>
          </a:prstGeom>
        </p:spPr>
        <p:txBody>
          <a:bodyPr lIns="0" tIns="0" rIns="0" bIns="0" rtlCol="0" anchor="t">
            <a:spAutoFit/>
          </a:bodyPr>
          <a:lstStyle/>
          <a:p>
            <a:pPr algn="ctr">
              <a:lnSpc>
                <a:spcPts val="7221"/>
              </a:lnSpc>
            </a:pPr>
            <a:r>
              <a:rPr lang="en-US" sz="5157">
                <a:solidFill>
                  <a:srgbClr val="000000"/>
                </a:solidFill>
                <a:latin typeface="Cloud"/>
              </a:rPr>
              <a:t>2024 Budget</a:t>
            </a:r>
          </a:p>
          <a:p>
            <a:pPr algn="ctr">
              <a:lnSpc>
                <a:spcPts val="7221"/>
              </a:lnSpc>
            </a:pPr>
            <a:r>
              <a:rPr lang="en-US" sz="5157">
                <a:solidFill>
                  <a:srgbClr val="000000"/>
                </a:solidFill>
                <a:latin typeface="Cloud"/>
              </a:rPr>
              <a:t>2023 Audit report</a:t>
            </a:r>
          </a:p>
          <a:p>
            <a:pPr algn="ctr">
              <a:lnSpc>
                <a:spcPts val="7221"/>
              </a:lnSpc>
            </a:pPr>
            <a:r>
              <a:rPr lang="en-US" sz="5157">
                <a:solidFill>
                  <a:srgbClr val="000000"/>
                </a:solidFill>
                <a:latin typeface="Cloud"/>
              </a:rPr>
              <a:t>Various service manual re-wordings</a:t>
            </a:r>
          </a:p>
          <a:p>
            <a:pPr algn="ctr">
              <a:lnSpc>
                <a:spcPts val="7221"/>
              </a:lnSpc>
            </a:pPr>
            <a:r>
              <a:rPr lang="en-US" sz="5157">
                <a:solidFill>
                  <a:srgbClr val="000000"/>
                </a:solidFill>
                <a:latin typeface="Cloud"/>
              </a:rPr>
              <a:t>Annual Report</a:t>
            </a:r>
          </a:p>
          <a:p>
            <a:pPr algn="ctr">
              <a:lnSpc>
                <a:spcPts val="7221"/>
              </a:lnSpc>
            </a:pPr>
            <a:r>
              <a:rPr lang="en-US" sz="5157">
                <a:solidFill>
                  <a:srgbClr val="000000"/>
                </a:solidFill>
                <a:latin typeface="Cloud"/>
              </a:rPr>
              <a:t>New Finance piece for CAL </a:t>
            </a:r>
          </a:p>
          <a:p>
            <a:pPr algn="ctr">
              <a:lnSpc>
                <a:spcPts val="7221"/>
              </a:lnSpc>
            </a:pPr>
            <a:r>
              <a:rPr lang="en-US" sz="5157">
                <a:solidFill>
                  <a:srgbClr val="000000"/>
                </a:solidFill>
                <a:latin typeface="Cloud"/>
              </a:rPr>
              <a:t>Delegate Participation on CLT</a:t>
            </a:r>
          </a:p>
          <a:p>
            <a:pPr algn="ctr">
              <a:lnSpc>
                <a:spcPts val="7221"/>
              </a:lnSpc>
            </a:pPr>
            <a:r>
              <a:rPr lang="en-US" sz="5157">
                <a:solidFill>
                  <a:srgbClr val="000000"/>
                </a:solidFill>
                <a:latin typeface="Cloud"/>
              </a:rPr>
              <a:t>Trustee Seatings</a:t>
            </a:r>
          </a:p>
          <a:p>
            <a:pPr algn="ctr">
              <a:lnSpc>
                <a:spcPts val="4163"/>
              </a:lnSpc>
            </a:pPr>
            <a:r>
              <a:rPr lang="en-US" sz="2973">
                <a:solidFill>
                  <a:srgbClr val="000000"/>
                </a:solidFill>
                <a:latin typeface="Cloud"/>
              </a:rPr>
              <a:t>...all were confirmed...</a:t>
            </a:r>
          </a:p>
          <a:p>
            <a:pPr algn="ctr">
              <a:lnSpc>
                <a:spcPts val="7221"/>
              </a:lnSpc>
              <a:spcBef>
                <a:spcPct val="0"/>
              </a:spcBef>
            </a:pPr>
            <a:endParaRPr lang="en-US" sz="2973">
              <a:solidFill>
                <a:srgbClr val="000000"/>
              </a:solidFill>
              <a:latin typeface="Cloud"/>
            </a:endParaRPr>
          </a:p>
        </p:txBody>
      </p:sp>
      <p:sp>
        <p:nvSpPr>
          <p:cNvPr id="6" name="TextBox 6"/>
          <p:cNvSpPr txBox="1"/>
          <p:nvPr/>
        </p:nvSpPr>
        <p:spPr>
          <a:xfrm>
            <a:off x="0" y="7241428"/>
            <a:ext cx="6882700" cy="3141886"/>
          </a:xfrm>
          <a:prstGeom prst="rect">
            <a:avLst/>
          </a:prstGeom>
        </p:spPr>
        <p:txBody>
          <a:bodyPr lIns="0" tIns="0" rIns="0" bIns="0" rtlCol="0" anchor="t">
            <a:spAutoFit/>
          </a:bodyPr>
          <a:lstStyle/>
          <a:p>
            <a:pPr algn="ctr">
              <a:lnSpc>
                <a:spcPts val="4858"/>
              </a:lnSpc>
            </a:pPr>
            <a:r>
              <a:rPr lang="en-US" sz="3470" dirty="0">
                <a:solidFill>
                  <a:srgbClr val="000000"/>
                </a:solidFill>
                <a:latin typeface="Cloud Bold"/>
              </a:rPr>
              <a:t>Did you know?</a:t>
            </a:r>
          </a:p>
          <a:p>
            <a:pPr algn="ctr">
              <a:lnSpc>
                <a:spcPts val="4858"/>
              </a:lnSpc>
            </a:pPr>
            <a:r>
              <a:rPr lang="en-US" sz="3470" dirty="0">
                <a:solidFill>
                  <a:srgbClr val="000000"/>
                </a:solidFill>
                <a:latin typeface="Cloud"/>
              </a:rPr>
              <a:t>Delegates can use their own authority to vote without an Area group conscience?</a:t>
            </a:r>
          </a:p>
          <a:p>
            <a:pPr algn="ctr">
              <a:lnSpc>
                <a:spcPts val="4858"/>
              </a:lnSpc>
              <a:spcBef>
                <a:spcPct val="0"/>
              </a:spcBef>
            </a:pPr>
            <a:r>
              <a:rPr lang="en-US" sz="3470" dirty="0" err="1">
                <a:solidFill>
                  <a:srgbClr val="000000"/>
                </a:solidFill>
                <a:latin typeface="Cloud"/>
              </a:rPr>
              <a:t>pg</a:t>
            </a:r>
            <a:r>
              <a:rPr lang="en-US" sz="3470">
                <a:solidFill>
                  <a:srgbClr val="000000"/>
                </a:solidFill>
                <a:latin typeface="Cloud"/>
              </a:rPr>
              <a:t> 228 Svc. </a:t>
            </a:r>
            <a:r>
              <a:rPr lang="en-US" sz="3470" dirty="0">
                <a:solidFill>
                  <a:srgbClr val="000000"/>
                </a:solidFill>
                <a:latin typeface="Cloud"/>
              </a:rPr>
              <a:t>Manual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515989" y="4572328"/>
            <a:ext cx="7022842" cy="5422701"/>
          </a:xfrm>
          <a:custGeom>
            <a:avLst/>
            <a:gdLst/>
            <a:ahLst/>
            <a:cxnLst/>
            <a:rect l="l" t="t" r="r" b="b"/>
            <a:pathLst>
              <a:path w="7022842" h="5422701">
                <a:moveTo>
                  <a:pt x="0" y="0"/>
                </a:moveTo>
                <a:lnTo>
                  <a:pt x="7022842" y="0"/>
                </a:lnTo>
                <a:lnTo>
                  <a:pt x="7022842" y="5422701"/>
                </a:lnTo>
                <a:lnTo>
                  <a:pt x="0" y="5422701"/>
                </a:lnTo>
                <a:lnTo>
                  <a:pt x="0" y="0"/>
                </a:lnTo>
                <a:close/>
              </a:path>
            </a:pathLst>
          </a:custGeom>
          <a:blipFill>
            <a:blip r:embed="rId2"/>
            <a:stretch>
              <a:fillRect/>
            </a:stretch>
          </a:blipFill>
        </p:spPr>
        <p:txBody>
          <a:bodyPr/>
          <a:lstStyle/>
          <a:p>
            <a:endParaRPr lang="en-US"/>
          </a:p>
        </p:txBody>
      </p:sp>
      <p:sp>
        <p:nvSpPr>
          <p:cNvPr id="3" name="TextBox 3"/>
          <p:cNvSpPr txBox="1"/>
          <p:nvPr/>
        </p:nvSpPr>
        <p:spPr>
          <a:xfrm>
            <a:off x="3783742" y="476250"/>
            <a:ext cx="8100897" cy="1387479"/>
          </a:xfrm>
          <a:prstGeom prst="rect">
            <a:avLst/>
          </a:prstGeom>
        </p:spPr>
        <p:txBody>
          <a:bodyPr lIns="0" tIns="0" rIns="0" bIns="0" rtlCol="0" anchor="t">
            <a:spAutoFit/>
          </a:bodyPr>
          <a:lstStyle/>
          <a:p>
            <a:pPr algn="ctr">
              <a:lnSpc>
                <a:spcPts val="11049"/>
              </a:lnSpc>
              <a:spcBef>
                <a:spcPct val="0"/>
              </a:spcBef>
            </a:pPr>
            <a:r>
              <a:rPr lang="en-US" sz="8499">
                <a:solidFill>
                  <a:srgbClr val="5E17EB"/>
                </a:solidFill>
                <a:latin typeface="Lazydog"/>
              </a:rPr>
              <a:t>Alateen</a:t>
            </a:r>
          </a:p>
        </p:txBody>
      </p:sp>
      <p:sp>
        <p:nvSpPr>
          <p:cNvPr id="4" name="TextBox 4"/>
          <p:cNvSpPr txBox="1"/>
          <p:nvPr/>
        </p:nvSpPr>
        <p:spPr>
          <a:xfrm>
            <a:off x="207872" y="3977368"/>
            <a:ext cx="13492942" cy="4167808"/>
          </a:xfrm>
          <a:prstGeom prst="rect">
            <a:avLst/>
          </a:prstGeom>
        </p:spPr>
        <p:txBody>
          <a:bodyPr lIns="0" tIns="0" rIns="0" bIns="0" rtlCol="0" anchor="t">
            <a:spAutoFit/>
          </a:bodyPr>
          <a:lstStyle/>
          <a:p>
            <a:pPr algn="ctr">
              <a:lnSpc>
                <a:spcPts val="6499"/>
              </a:lnSpc>
            </a:pPr>
            <a:r>
              <a:rPr lang="en-US" sz="4999" u="sng" dirty="0">
                <a:solidFill>
                  <a:srgbClr val="000000"/>
                </a:solidFill>
                <a:latin typeface="Cloud Bold"/>
              </a:rPr>
              <a:t>New Terminology</a:t>
            </a:r>
          </a:p>
          <a:p>
            <a:pPr algn="ctr">
              <a:lnSpc>
                <a:spcPts val="6499"/>
              </a:lnSpc>
            </a:pPr>
            <a:r>
              <a:rPr lang="en-US" sz="4999" dirty="0">
                <a:solidFill>
                  <a:srgbClr val="000000"/>
                </a:solidFill>
                <a:latin typeface="Cloud Bold"/>
              </a:rPr>
              <a:t>EASM: Global Electronic </a:t>
            </a:r>
            <a:r>
              <a:rPr lang="en-US" sz="4999" dirty="0" err="1">
                <a:solidFill>
                  <a:srgbClr val="000000"/>
                </a:solidFill>
                <a:latin typeface="Cloud Bold"/>
              </a:rPr>
              <a:t>Alateen</a:t>
            </a:r>
            <a:r>
              <a:rPr lang="en-US" sz="4999" dirty="0">
                <a:solidFill>
                  <a:srgbClr val="000000"/>
                </a:solidFill>
                <a:latin typeface="Cloud Bold"/>
              </a:rPr>
              <a:t> Safety Minimums</a:t>
            </a:r>
          </a:p>
          <a:p>
            <a:pPr algn="ctr">
              <a:lnSpc>
                <a:spcPts val="6499"/>
              </a:lnSpc>
              <a:spcBef>
                <a:spcPct val="0"/>
              </a:spcBef>
            </a:pPr>
            <a:r>
              <a:rPr lang="en-US" sz="4999" dirty="0">
                <a:solidFill>
                  <a:srgbClr val="000000"/>
                </a:solidFill>
                <a:latin typeface="Cloud Bold"/>
              </a:rPr>
              <a:t>EASBR: Global Electronic </a:t>
            </a:r>
            <a:r>
              <a:rPr lang="en-US" sz="4999" dirty="0" err="1">
                <a:solidFill>
                  <a:srgbClr val="000000"/>
                </a:solidFill>
                <a:latin typeface="Cloud Bold"/>
              </a:rPr>
              <a:t>Alateen</a:t>
            </a:r>
            <a:r>
              <a:rPr lang="en-US" sz="4999" dirty="0">
                <a:solidFill>
                  <a:srgbClr val="000000"/>
                </a:solidFill>
                <a:latin typeface="Cloud Bold"/>
              </a:rPr>
              <a:t> Safety and Behavioral Requirements</a:t>
            </a:r>
          </a:p>
        </p:txBody>
      </p:sp>
      <p:sp>
        <p:nvSpPr>
          <p:cNvPr id="5" name="TextBox 5"/>
          <p:cNvSpPr txBox="1"/>
          <p:nvPr/>
        </p:nvSpPr>
        <p:spPr>
          <a:xfrm>
            <a:off x="1386091" y="2163189"/>
            <a:ext cx="13492942" cy="1717675"/>
          </a:xfrm>
          <a:prstGeom prst="rect">
            <a:avLst/>
          </a:prstGeom>
        </p:spPr>
        <p:txBody>
          <a:bodyPr lIns="0" tIns="0" rIns="0" bIns="0" rtlCol="0" anchor="t">
            <a:spAutoFit/>
          </a:bodyPr>
          <a:lstStyle/>
          <a:p>
            <a:pPr algn="ctr">
              <a:lnSpc>
                <a:spcPts val="4549"/>
              </a:lnSpc>
              <a:spcBef>
                <a:spcPct val="0"/>
              </a:spcBef>
            </a:pPr>
            <a:r>
              <a:rPr lang="en-US" sz="3499">
                <a:solidFill>
                  <a:srgbClr val="000000"/>
                </a:solidFill>
                <a:latin typeface="Cloud"/>
              </a:rPr>
              <a:t> A survey was sent out to US, International, WSC and Area Coordinators to see what the feasibility and interest would be to expand an electronic Alateen network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196684" y="704850"/>
            <a:ext cx="7591574" cy="1387479"/>
          </a:xfrm>
          <a:prstGeom prst="rect">
            <a:avLst/>
          </a:prstGeom>
        </p:spPr>
        <p:txBody>
          <a:bodyPr lIns="0" tIns="0" rIns="0" bIns="0" rtlCol="0" anchor="t">
            <a:spAutoFit/>
          </a:bodyPr>
          <a:lstStyle/>
          <a:p>
            <a:pPr algn="ctr">
              <a:lnSpc>
                <a:spcPts val="11049"/>
              </a:lnSpc>
              <a:spcBef>
                <a:spcPct val="0"/>
              </a:spcBef>
            </a:pPr>
            <a:r>
              <a:rPr lang="en-US" sz="8499">
                <a:solidFill>
                  <a:srgbClr val="5E17EB"/>
                </a:solidFill>
                <a:latin typeface="Lazydog"/>
              </a:rPr>
              <a:t>Alateen cont.</a:t>
            </a:r>
          </a:p>
        </p:txBody>
      </p:sp>
      <p:sp>
        <p:nvSpPr>
          <p:cNvPr id="3" name="TextBox 3"/>
          <p:cNvSpPr txBox="1"/>
          <p:nvPr/>
        </p:nvSpPr>
        <p:spPr>
          <a:xfrm>
            <a:off x="199163" y="2290940"/>
            <a:ext cx="16258874" cy="4818165"/>
          </a:xfrm>
          <a:prstGeom prst="rect">
            <a:avLst/>
          </a:prstGeom>
        </p:spPr>
        <p:txBody>
          <a:bodyPr lIns="0" tIns="0" rIns="0" bIns="0" rtlCol="0" anchor="t">
            <a:spAutoFit/>
          </a:bodyPr>
          <a:lstStyle/>
          <a:p>
            <a:pPr algn="ctr">
              <a:lnSpc>
                <a:spcPts val="6726"/>
              </a:lnSpc>
            </a:pPr>
            <a:r>
              <a:rPr lang="en-US" sz="5174">
                <a:solidFill>
                  <a:srgbClr val="C21D16"/>
                </a:solidFill>
                <a:latin typeface="Cloud Bold"/>
              </a:rPr>
              <a:t>Concerns:</a:t>
            </a:r>
          </a:p>
          <a:p>
            <a:pPr algn="ctr">
              <a:lnSpc>
                <a:spcPts val="4444"/>
              </a:lnSpc>
            </a:pPr>
            <a:r>
              <a:rPr lang="en-US" sz="3418">
                <a:solidFill>
                  <a:srgbClr val="C21D16"/>
                </a:solidFill>
                <a:latin typeface="Cloud"/>
              </a:rPr>
              <a:t>**</a:t>
            </a:r>
            <a:r>
              <a:rPr lang="en-US" sz="3418">
                <a:solidFill>
                  <a:srgbClr val="000000"/>
                </a:solidFill>
                <a:latin typeface="Cloud"/>
              </a:rPr>
              <a:t> </a:t>
            </a:r>
            <a:r>
              <a:rPr lang="en-US" sz="3418">
                <a:solidFill>
                  <a:srgbClr val="000000"/>
                </a:solidFill>
                <a:latin typeface="Cloud Bold"/>
              </a:rPr>
              <a:t>Can international structures meet the strict requirements to local laws or other factors?</a:t>
            </a:r>
          </a:p>
          <a:p>
            <a:pPr algn="ctr">
              <a:lnSpc>
                <a:spcPts val="4444"/>
              </a:lnSpc>
            </a:pPr>
            <a:r>
              <a:rPr lang="en-US" sz="3418">
                <a:solidFill>
                  <a:srgbClr val="C21D16"/>
                </a:solidFill>
                <a:latin typeface="Cloud Bold"/>
              </a:rPr>
              <a:t>**</a:t>
            </a:r>
            <a:r>
              <a:rPr lang="en-US" sz="3418">
                <a:solidFill>
                  <a:srgbClr val="000000"/>
                </a:solidFill>
                <a:latin typeface="Cloud Bold"/>
              </a:rPr>
              <a:t>Can the U.S. adhere to the stricter International laws?</a:t>
            </a:r>
          </a:p>
          <a:p>
            <a:pPr algn="ctr">
              <a:lnSpc>
                <a:spcPts val="4444"/>
              </a:lnSpc>
            </a:pPr>
            <a:r>
              <a:rPr lang="en-US" sz="3418">
                <a:solidFill>
                  <a:srgbClr val="C21D16"/>
                </a:solidFill>
                <a:latin typeface="Cloud Bold"/>
              </a:rPr>
              <a:t>**</a:t>
            </a:r>
            <a:r>
              <a:rPr lang="en-US" sz="3418">
                <a:solidFill>
                  <a:srgbClr val="000000"/>
                </a:solidFill>
                <a:latin typeface="Cloud Bold"/>
              </a:rPr>
              <a:t>Can Requirements be applied globally?</a:t>
            </a:r>
          </a:p>
          <a:p>
            <a:pPr algn="ctr">
              <a:lnSpc>
                <a:spcPts val="4444"/>
              </a:lnSpc>
            </a:pPr>
            <a:r>
              <a:rPr lang="en-US" sz="3418">
                <a:solidFill>
                  <a:srgbClr val="C21D16"/>
                </a:solidFill>
                <a:latin typeface="Cloud Bold"/>
              </a:rPr>
              <a:t>**</a:t>
            </a:r>
            <a:r>
              <a:rPr lang="en-US" sz="3418">
                <a:solidFill>
                  <a:srgbClr val="000000"/>
                </a:solidFill>
                <a:latin typeface="Cloud Bold"/>
              </a:rPr>
              <a:t>The WSC adheres to the global EASM, so....</a:t>
            </a:r>
          </a:p>
          <a:p>
            <a:pPr algn="ctr">
              <a:lnSpc>
                <a:spcPts val="4444"/>
              </a:lnSpc>
              <a:spcBef>
                <a:spcPct val="0"/>
              </a:spcBef>
            </a:pPr>
            <a:r>
              <a:rPr lang="en-US" sz="3418">
                <a:solidFill>
                  <a:srgbClr val="000000"/>
                </a:solidFill>
                <a:latin typeface="Cloud Bold"/>
              </a:rPr>
              <a:t> All areas within the WSC structure that wish to use the Alateen name to host electronic meetings will be required to adhere to the WSC EASBR</a:t>
            </a:r>
          </a:p>
        </p:txBody>
      </p:sp>
      <p:sp>
        <p:nvSpPr>
          <p:cNvPr id="4" name="Freeform 4"/>
          <p:cNvSpPr/>
          <p:nvPr/>
        </p:nvSpPr>
        <p:spPr>
          <a:xfrm>
            <a:off x="6455446" y="7383917"/>
            <a:ext cx="4332811" cy="2714863"/>
          </a:xfrm>
          <a:custGeom>
            <a:avLst/>
            <a:gdLst/>
            <a:ahLst/>
            <a:cxnLst/>
            <a:rect l="l" t="t" r="r" b="b"/>
            <a:pathLst>
              <a:path w="4332811" h="2714863">
                <a:moveTo>
                  <a:pt x="0" y="0"/>
                </a:moveTo>
                <a:lnTo>
                  <a:pt x="4332812" y="0"/>
                </a:lnTo>
                <a:lnTo>
                  <a:pt x="4332812" y="2714862"/>
                </a:lnTo>
                <a:lnTo>
                  <a:pt x="0" y="2714862"/>
                </a:lnTo>
                <a:lnTo>
                  <a:pt x="0" y="0"/>
                </a:lnTo>
                <a:close/>
              </a:path>
            </a:pathLst>
          </a:custGeom>
          <a:blipFill>
            <a:blip r:embed="rId2"/>
            <a:stretch>
              <a:fillRect/>
            </a:stretch>
          </a:blipFill>
        </p:spPr>
        <p:txBody>
          <a:bodyPr/>
          <a:lstStyle/>
          <a:p>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86011" y="1534885"/>
            <a:ext cx="7446273" cy="9064737"/>
          </a:xfrm>
          <a:prstGeom prst="rect">
            <a:avLst/>
          </a:prstGeom>
        </p:spPr>
        <p:txBody>
          <a:bodyPr lIns="0" tIns="0" rIns="0" bIns="0" rtlCol="0" anchor="t">
            <a:spAutoFit/>
          </a:bodyPr>
          <a:lstStyle/>
          <a:p>
            <a:pPr algn="ctr">
              <a:lnSpc>
                <a:spcPts val="2523"/>
              </a:lnSpc>
            </a:pPr>
            <a:r>
              <a:rPr lang="en-US" sz="1941" spc="1">
                <a:solidFill>
                  <a:srgbClr val="000000"/>
                </a:solidFill>
                <a:latin typeface="Cloud Bold"/>
              </a:rPr>
              <a:t>The minimum set will adhere to the strictest requirement in the structure on reporting about abuse, self-harm, etc. Structures will adhere to the legal requirements if required to report.</a:t>
            </a:r>
          </a:p>
          <a:p>
            <a:pPr algn="ctr">
              <a:lnSpc>
                <a:spcPts val="2523"/>
              </a:lnSpc>
            </a:pPr>
            <a:endParaRPr lang="en-US" sz="1941" spc="1">
              <a:solidFill>
                <a:srgbClr val="000000"/>
              </a:solidFill>
              <a:latin typeface="Cloud Bold"/>
            </a:endParaRPr>
          </a:p>
          <a:p>
            <a:pPr algn="ctr">
              <a:lnSpc>
                <a:spcPts val="2523"/>
              </a:lnSpc>
            </a:pPr>
            <a:r>
              <a:rPr lang="en-US" sz="1941" spc="1">
                <a:solidFill>
                  <a:srgbClr val="000000"/>
                </a:solidFill>
                <a:latin typeface="Cloud Bold"/>
              </a:rPr>
              <a:t>The requirements will ensure teens are in the presence of adults who are safe to be </a:t>
            </a:r>
          </a:p>
          <a:p>
            <a:pPr algn="ctr">
              <a:lnSpc>
                <a:spcPts val="2523"/>
              </a:lnSpc>
            </a:pPr>
            <a:r>
              <a:rPr lang="en-US" sz="1941">
                <a:solidFill>
                  <a:srgbClr val="000000"/>
                </a:solidFill>
                <a:latin typeface="Cloud Bold"/>
              </a:rPr>
              <a:t>around based on the available standard the country uses.</a:t>
            </a:r>
          </a:p>
          <a:p>
            <a:pPr algn="ctr">
              <a:lnSpc>
                <a:spcPts val="2523"/>
              </a:lnSpc>
            </a:pPr>
            <a:endParaRPr lang="en-US" sz="1941">
              <a:solidFill>
                <a:srgbClr val="000000"/>
              </a:solidFill>
              <a:latin typeface="Cloud Bold"/>
            </a:endParaRPr>
          </a:p>
          <a:p>
            <a:pPr algn="ctr">
              <a:lnSpc>
                <a:spcPts val="2523"/>
              </a:lnSpc>
            </a:pPr>
            <a:r>
              <a:rPr lang="en-US" sz="1941" spc="1">
                <a:solidFill>
                  <a:srgbClr val="000000"/>
                </a:solidFill>
                <a:latin typeface="Cloud Bold"/>
              </a:rPr>
              <a:t>Each Alateen group must meet virtually with the teen to allow the teen to validate their </a:t>
            </a:r>
          </a:p>
          <a:p>
            <a:pPr algn="ctr">
              <a:lnSpc>
                <a:spcPts val="2523"/>
              </a:lnSpc>
            </a:pPr>
            <a:r>
              <a:rPr lang="en-US" sz="1941">
                <a:solidFill>
                  <a:srgbClr val="000000"/>
                </a:solidFill>
                <a:latin typeface="Cloud Bold"/>
              </a:rPr>
              <a:t>age and provide other registration details.</a:t>
            </a:r>
          </a:p>
          <a:p>
            <a:pPr algn="ctr">
              <a:lnSpc>
                <a:spcPts val="2523"/>
              </a:lnSpc>
            </a:pPr>
            <a:endParaRPr lang="en-US" sz="1941">
              <a:solidFill>
                <a:srgbClr val="000000"/>
              </a:solidFill>
              <a:latin typeface="Cloud Bold"/>
            </a:endParaRPr>
          </a:p>
          <a:p>
            <a:pPr algn="ctr">
              <a:lnSpc>
                <a:spcPts val="2523"/>
              </a:lnSpc>
            </a:pPr>
            <a:r>
              <a:rPr lang="en-US" sz="1941">
                <a:solidFill>
                  <a:srgbClr val="000000"/>
                </a:solidFill>
                <a:latin typeface="Cloud Bold"/>
              </a:rPr>
              <a:t>Each Alateen participant's identity must be verified, and the AMIAS must creat a record of </a:t>
            </a:r>
          </a:p>
          <a:p>
            <a:pPr algn="ctr">
              <a:lnSpc>
                <a:spcPts val="2523"/>
              </a:lnSpc>
            </a:pPr>
            <a:r>
              <a:rPr lang="en-US" sz="1941">
                <a:solidFill>
                  <a:srgbClr val="000000"/>
                </a:solidFill>
                <a:latin typeface="Cloud Bold"/>
              </a:rPr>
              <a:t>approved/verified participants.</a:t>
            </a:r>
          </a:p>
          <a:p>
            <a:pPr algn="ctr">
              <a:lnSpc>
                <a:spcPts val="2523"/>
              </a:lnSpc>
            </a:pPr>
            <a:endParaRPr lang="en-US" sz="1941">
              <a:solidFill>
                <a:srgbClr val="000000"/>
              </a:solidFill>
              <a:latin typeface="Cloud Bold"/>
            </a:endParaRPr>
          </a:p>
          <a:p>
            <a:pPr algn="ctr">
              <a:lnSpc>
                <a:spcPts val="2523"/>
              </a:lnSpc>
            </a:pPr>
            <a:r>
              <a:rPr lang="en-US" sz="1941" spc="1">
                <a:solidFill>
                  <a:srgbClr val="000000"/>
                </a:solidFill>
                <a:latin typeface="Cloud Bold"/>
              </a:rPr>
              <a:t>Group Sponsors/AMIAS must have the help they are seeking should the authorities need to </a:t>
            </a:r>
          </a:p>
          <a:p>
            <a:pPr algn="ctr">
              <a:lnSpc>
                <a:spcPts val="2523"/>
              </a:lnSpc>
            </a:pPr>
            <a:r>
              <a:rPr lang="en-US" sz="1941">
                <a:solidFill>
                  <a:srgbClr val="000000"/>
                </a:solidFill>
                <a:latin typeface="Cloud Bold"/>
              </a:rPr>
              <a:t>be contacted.</a:t>
            </a:r>
          </a:p>
          <a:p>
            <a:pPr algn="ctr">
              <a:lnSpc>
                <a:spcPts val="2523"/>
              </a:lnSpc>
            </a:pPr>
            <a:endParaRPr lang="en-US" sz="1941">
              <a:solidFill>
                <a:srgbClr val="000000"/>
              </a:solidFill>
              <a:latin typeface="Cloud Bold"/>
            </a:endParaRPr>
          </a:p>
          <a:p>
            <a:pPr algn="ctr">
              <a:lnSpc>
                <a:spcPts val="2523"/>
              </a:lnSpc>
            </a:pPr>
            <a:r>
              <a:rPr lang="en-US" sz="1941">
                <a:solidFill>
                  <a:srgbClr val="000000"/>
                </a:solidFill>
                <a:latin typeface="Cloud Bold"/>
              </a:rPr>
              <a:t>Only age-appropriate minors can attend the meeting, and Group Sponsors must have data </a:t>
            </a:r>
          </a:p>
          <a:p>
            <a:pPr algn="ctr">
              <a:lnSpc>
                <a:spcPts val="2523"/>
              </a:lnSpc>
            </a:pPr>
            <a:r>
              <a:rPr lang="en-US" sz="1941" spc="1">
                <a:solidFill>
                  <a:srgbClr val="000000"/>
                </a:solidFill>
                <a:latin typeface="Cloud Bold"/>
              </a:rPr>
              <a:t>to inform those who are approaching the age limit and ensure the Alateen members who </a:t>
            </a:r>
          </a:p>
          <a:p>
            <a:pPr algn="ctr">
              <a:lnSpc>
                <a:spcPts val="2523"/>
              </a:lnSpc>
            </a:pPr>
            <a:r>
              <a:rPr lang="en-US" sz="1941">
                <a:solidFill>
                  <a:srgbClr val="000000"/>
                </a:solidFill>
                <a:latin typeface="Cloud Bold"/>
              </a:rPr>
              <a:t>are joining are adhering to the structure's policy.</a:t>
            </a:r>
          </a:p>
          <a:p>
            <a:pPr algn="ctr">
              <a:lnSpc>
                <a:spcPts val="2523"/>
              </a:lnSpc>
            </a:pPr>
            <a:endParaRPr lang="en-US" sz="1941">
              <a:solidFill>
                <a:srgbClr val="000000"/>
              </a:solidFill>
              <a:latin typeface="Cloud Bold"/>
            </a:endParaRPr>
          </a:p>
          <a:p>
            <a:pPr algn="ctr">
              <a:lnSpc>
                <a:spcPts val="2523"/>
              </a:lnSpc>
            </a:pPr>
            <a:r>
              <a:rPr lang="en-US" sz="1941">
                <a:solidFill>
                  <a:srgbClr val="000000"/>
                </a:solidFill>
                <a:latin typeface="Cloud Bold"/>
              </a:rPr>
              <a:t>Teens attending the meeting must be known to Group Sponsors and have been verified.</a:t>
            </a:r>
          </a:p>
          <a:p>
            <a:pPr algn="ctr">
              <a:lnSpc>
                <a:spcPts val="2003"/>
              </a:lnSpc>
              <a:spcBef>
                <a:spcPct val="0"/>
              </a:spcBef>
            </a:pPr>
            <a:endParaRPr lang="en-US" sz="1941">
              <a:solidFill>
                <a:srgbClr val="000000"/>
              </a:solidFill>
              <a:latin typeface="Cloud Bold"/>
            </a:endParaRPr>
          </a:p>
        </p:txBody>
      </p:sp>
      <p:sp>
        <p:nvSpPr>
          <p:cNvPr id="3" name="TextBox 3"/>
          <p:cNvSpPr txBox="1"/>
          <p:nvPr/>
        </p:nvSpPr>
        <p:spPr>
          <a:xfrm>
            <a:off x="0" y="257495"/>
            <a:ext cx="7018084" cy="1000125"/>
          </a:xfrm>
          <a:prstGeom prst="rect">
            <a:avLst/>
          </a:prstGeom>
        </p:spPr>
        <p:txBody>
          <a:bodyPr lIns="0" tIns="0" rIns="0" bIns="0" rtlCol="0" anchor="t">
            <a:spAutoFit/>
          </a:bodyPr>
          <a:lstStyle/>
          <a:p>
            <a:pPr algn="ctr">
              <a:lnSpc>
                <a:spcPts val="3900"/>
              </a:lnSpc>
              <a:spcBef>
                <a:spcPct val="0"/>
              </a:spcBef>
            </a:pPr>
            <a:r>
              <a:rPr lang="en-US" sz="3000">
                <a:solidFill>
                  <a:srgbClr val="000000"/>
                </a:solidFill>
                <a:latin typeface="Cloud Bold"/>
              </a:rPr>
              <a:t>Global Electronic Alateen Safety Minimums (Global EASM)</a:t>
            </a:r>
          </a:p>
        </p:txBody>
      </p:sp>
      <p:sp>
        <p:nvSpPr>
          <p:cNvPr id="4" name="TextBox 4"/>
          <p:cNvSpPr txBox="1"/>
          <p:nvPr/>
        </p:nvSpPr>
        <p:spPr>
          <a:xfrm>
            <a:off x="8530893" y="267020"/>
            <a:ext cx="7411269" cy="1429379"/>
          </a:xfrm>
          <a:prstGeom prst="rect">
            <a:avLst/>
          </a:prstGeom>
        </p:spPr>
        <p:txBody>
          <a:bodyPr lIns="0" tIns="0" rIns="0" bIns="0" rtlCol="0" anchor="t">
            <a:spAutoFit/>
          </a:bodyPr>
          <a:lstStyle/>
          <a:p>
            <a:pPr algn="ctr">
              <a:lnSpc>
                <a:spcPts val="3705"/>
              </a:lnSpc>
            </a:pPr>
            <a:r>
              <a:rPr lang="en-US" sz="2850">
                <a:solidFill>
                  <a:srgbClr val="000000"/>
                </a:solidFill>
                <a:latin typeface="Cloud Bold"/>
              </a:rPr>
              <a:t> WSC Structure Electronic Alateen Safety &amp;</a:t>
            </a:r>
          </a:p>
          <a:p>
            <a:pPr algn="ctr">
              <a:lnSpc>
                <a:spcPts val="3705"/>
              </a:lnSpc>
            </a:pPr>
            <a:r>
              <a:rPr lang="en-US" sz="2850">
                <a:solidFill>
                  <a:srgbClr val="000000"/>
                </a:solidFill>
                <a:latin typeface="Cloud Bold"/>
              </a:rPr>
              <a:t> Behavioral Requirements (WSC EASBR)</a:t>
            </a:r>
          </a:p>
          <a:p>
            <a:pPr algn="ctr">
              <a:lnSpc>
                <a:spcPts val="3965"/>
              </a:lnSpc>
              <a:spcBef>
                <a:spcPct val="0"/>
              </a:spcBef>
            </a:pPr>
            <a:endParaRPr lang="en-US" sz="2850">
              <a:solidFill>
                <a:srgbClr val="000000"/>
              </a:solidFill>
              <a:latin typeface="Cloud Bold"/>
            </a:endParaRPr>
          </a:p>
        </p:txBody>
      </p:sp>
      <p:sp>
        <p:nvSpPr>
          <p:cNvPr id="5" name="TextBox 5"/>
          <p:cNvSpPr txBox="1"/>
          <p:nvPr/>
        </p:nvSpPr>
        <p:spPr>
          <a:xfrm>
            <a:off x="9069881" y="1544410"/>
            <a:ext cx="7422457" cy="8624546"/>
          </a:xfrm>
          <a:prstGeom prst="rect">
            <a:avLst/>
          </a:prstGeom>
        </p:spPr>
        <p:txBody>
          <a:bodyPr lIns="0" tIns="0" rIns="0" bIns="0" rtlCol="0" anchor="t">
            <a:spAutoFit/>
          </a:bodyPr>
          <a:lstStyle/>
          <a:p>
            <a:pPr algn="ctr">
              <a:lnSpc>
                <a:spcPts val="2667"/>
              </a:lnSpc>
            </a:pPr>
            <a:r>
              <a:rPr lang="en-US" sz="2051">
                <a:solidFill>
                  <a:srgbClr val="000000"/>
                </a:solidFill>
                <a:latin typeface="Cloud Bold"/>
              </a:rPr>
              <a:t>Al-Anon members involved in Alateen service serving Electronic Alateen Groups (AMIAS_E) will be mandated reporters.</a:t>
            </a:r>
          </a:p>
          <a:p>
            <a:pPr algn="ctr">
              <a:lnSpc>
                <a:spcPts val="2667"/>
              </a:lnSpc>
            </a:pPr>
            <a:endParaRPr lang="en-US" sz="2051">
              <a:solidFill>
                <a:srgbClr val="000000"/>
              </a:solidFill>
              <a:latin typeface="Cloud Bold"/>
            </a:endParaRPr>
          </a:p>
          <a:p>
            <a:pPr algn="ctr">
              <a:lnSpc>
                <a:spcPts val="2667"/>
              </a:lnSpc>
            </a:pPr>
            <a:r>
              <a:rPr lang="en-US" sz="2051">
                <a:solidFill>
                  <a:srgbClr val="000000"/>
                </a:solidFill>
                <a:latin typeface="Cloud Bold"/>
              </a:rPr>
              <a:t>AMIAS_E must pass a background check that verifies they have not been convicted of a felony or charged with child abuse or any other inappropriate sexual behavior.</a:t>
            </a:r>
          </a:p>
          <a:p>
            <a:pPr algn="ctr">
              <a:lnSpc>
                <a:spcPts val="2667"/>
              </a:lnSpc>
            </a:pPr>
            <a:endParaRPr lang="en-US" sz="2051">
              <a:solidFill>
                <a:srgbClr val="000000"/>
              </a:solidFill>
              <a:latin typeface="Cloud Bold"/>
            </a:endParaRPr>
          </a:p>
          <a:p>
            <a:pPr algn="ctr">
              <a:lnSpc>
                <a:spcPts val="2667"/>
              </a:lnSpc>
            </a:pPr>
            <a:r>
              <a:rPr lang="en-US" sz="2051">
                <a:solidFill>
                  <a:srgbClr val="000000"/>
                </a:solidFill>
                <a:latin typeface="Cloud Bold"/>
              </a:rPr>
              <a:t>Each Alateen group must conduct a pre-interview of any new teen wighing to attend.</a:t>
            </a:r>
          </a:p>
          <a:p>
            <a:pPr algn="ctr">
              <a:lnSpc>
                <a:spcPts val="2667"/>
              </a:lnSpc>
            </a:pPr>
            <a:endParaRPr lang="en-US" sz="2051">
              <a:solidFill>
                <a:srgbClr val="000000"/>
              </a:solidFill>
              <a:latin typeface="Cloud Bold"/>
            </a:endParaRPr>
          </a:p>
          <a:p>
            <a:pPr algn="ctr">
              <a:lnSpc>
                <a:spcPts val="2667"/>
              </a:lnSpc>
            </a:pPr>
            <a:r>
              <a:rPr lang="en-US" sz="2051">
                <a:solidFill>
                  <a:srgbClr val="000000"/>
                </a:solidFill>
                <a:latin typeface="Cloud Bold"/>
              </a:rPr>
              <a:t>Pre-interview (registration) must be facilitated by registered AMIAS for that specific group.</a:t>
            </a:r>
          </a:p>
          <a:p>
            <a:pPr algn="ctr">
              <a:lnSpc>
                <a:spcPts val="2667"/>
              </a:lnSpc>
            </a:pPr>
            <a:endParaRPr lang="en-US" sz="2051">
              <a:solidFill>
                <a:srgbClr val="000000"/>
              </a:solidFill>
              <a:latin typeface="Cloud Bold"/>
            </a:endParaRPr>
          </a:p>
          <a:p>
            <a:pPr algn="ctr">
              <a:lnSpc>
                <a:spcPts val="2667"/>
              </a:lnSpc>
            </a:pPr>
            <a:r>
              <a:rPr lang="en-US" sz="2051">
                <a:solidFill>
                  <a:srgbClr val="000000"/>
                </a:solidFill>
                <a:latin typeface="Cloud Bold"/>
              </a:rPr>
              <a:t>Teen must show proof of age with photo ID, provide contact info. where they can receive the meeting link, share emergency contact info. of custodial parent or legal guardian before being admitteed to an electronic Alateen meeting.</a:t>
            </a:r>
          </a:p>
          <a:p>
            <a:pPr algn="ctr">
              <a:lnSpc>
                <a:spcPts val="2667"/>
              </a:lnSpc>
            </a:pPr>
            <a:endParaRPr lang="en-US" sz="2051">
              <a:solidFill>
                <a:srgbClr val="000000"/>
              </a:solidFill>
              <a:latin typeface="Cloud Bold"/>
            </a:endParaRPr>
          </a:p>
          <a:p>
            <a:pPr algn="ctr">
              <a:lnSpc>
                <a:spcPts val="2667"/>
              </a:lnSpc>
            </a:pPr>
            <a:r>
              <a:rPr lang="en-US" sz="2051">
                <a:solidFill>
                  <a:srgbClr val="000000"/>
                </a:solidFill>
                <a:latin typeface="Cloud Bold"/>
              </a:rPr>
              <a:t>AMIAS/Group Sponsors maintain a list of information on Alateens interviewed and admitted to that specifice group.</a:t>
            </a:r>
          </a:p>
          <a:p>
            <a:pPr algn="ctr">
              <a:lnSpc>
                <a:spcPts val="2667"/>
              </a:lnSpc>
            </a:pPr>
            <a:endParaRPr lang="en-US" sz="2051">
              <a:solidFill>
                <a:srgbClr val="000000"/>
              </a:solidFill>
              <a:latin typeface="Cloud Bold"/>
            </a:endParaRPr>
          </a:p>
          <a:p>
            <a:pPr algn="ctr">
              <a:lnSpc>
                <a:spcPts val="2667"/>
              </a:lnSpc>
            </a:pPr>
            <a:r>
              <a:rPr lang="en-US" sz="2051">
                <a:solidFill>
                  <a:srgbClr val="000000"/>
                </a:solidFill>
                <a:latin typeface="Cloud Bold"/>
              </a:rPr>
              <a:t>Alateens must show photo ID. Upon each subsequent entry to their electronic Alateen group, which is verified by AMIAS against the group list.</a:t>
            </a:r>
          </a:p>
          <a:p>
            <a:pPr algn="ctr">
              <a:lnSpc>
                <a:spcPts val="2277"/>
              </a:lnSpc>
              <a:spcBef>
                <a:spcPct val="0"/>
              </a:spcBef>
            </a:pPr>
            <a:endParaRPr lang="en-US" sz="2051">
              <a:solidFill>
                <a:srgbClr val="000000"/>
              </a:solidFill>
              <a:latin typeface="Cloud Bold"/>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854480" y="5320072"/>
            <a:ext cx="997569" cy="1406829"/>
          </a:xfrm>
          <a:custGeom>
            <a:avLst/>
            <a:gdLst/>
            <a:ahLst/>
            <a:cxnLst/>
            <a:rect l="l" t="t" r="r" b="b"/>
            <a:pathLst>
              <a:path w="997569" h="1406829">
                <a:moveTo>
                  <a:pt x="0" y="0"/>
                </a:moveTo>
                <a:lnTo>
                  <a:pt x="997569" y="0"/>
                </a:lnTo>
                <a:lnTo>
                  <a:pt x="997569" y="1406828"/>
                </a:lnTo>
                <a:lnTo>
                  <a:pt x="0" y="140682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13158388" y="5320072"/>
            <a:ext cx="1130579" cy="1406829"/>
          </a:xfrm>
          <a:custGeom>
            <a:avLst/>
            <a:gdLst/>
            <a:ahLst/>
            <a:cxnLst/>
            <a:rect l="l" t="t" r="r" b="b"/>
            <a:pathLst>
              <a:path w="1130579" h="1406829">
                <a:moveTo>
                  <a:pt x="0" y="0"/>
                </a:moveTo>
                <a:lnTo>
                  <a:pt x="1130578" y="0"/>
                </a:lnTo>
                <a:lnTo>
                  <a:pt x="1130578" y="1406828"/>
                </a:lnTo>
                <a:lnTo>
                  <a:pt x="0" y="140682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p:cNvSpPr/>
          <p:nvPr/>
        </p:nvSpPr>
        <p:spPr>
          <a:xfrm>
            <a:off x="11805050" y="5320072"/>
            <a:ext cx="787824" cy="1406829"/>
          </a:xfrm>
          <a:custGeom>
            <a:avLst/>
            <a:gdLst/>
            <a:ahLst/>
            <a:cxnLst/>
            <a:rect l="l" t="t" r="r" b="b"/>
            <a:pathLst>
              <a:path w="787824" h="1406829">
                <a:moveTo>
                  <a:pt x="0" y="0"/>
                </a:moveTo>
                <a:lnTo>
                  <a:pt x="787824" y="0"/>
                </a:lnTo>
                <a:lnTo>
                  <a:pt x="787824" y="1406828"/>
                </a:lnTo>
                <a:lnTo>
                  <a:pt x="0" y="140682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5" name="Freeform 5"/>
          <p:cNvSpPr/>
          <p:nvPr/>
        </p:nvSpPr>
        <p:spPr>
          <a:xfrm>
            <a:off x="10357071" y="5320072"/>
            <a:ext cx="882465" cy="1406829"/>
          </a:xfrm>
          <a:custGeom>
            <a:avLst/>
            <a:gdLst/>
            <a:ahLst/>
            <a:cxnLst/>
            <a:rect l="l" t="t" r="r" b="b"/>
            <a:pathLst>
              <a:path w="882465" h="1406829">
                <a:moveTo>
                  <a:pt x="0" y="0"/>
                </a:moveTo>
                <a:lnTo>
                  <a:pt x="882465" y="0"/>
                </a:lnTo>
                <a:lnTo>
                  <a:pt x="882465" y="1406828"/>
                </a:lnTo>
                <a:lnTo>
                  <a:pt x="0" y="140682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6" name="Freeform 6"/>
          <p:cNvSpPr/>
          <p:nvPr/>
        </p:nvSpPr>
        <p:spPr>
          <a:xfrm>
            <a:off x="8993501" y="5320072"/>
            <a:ext cx="798055" cy="1406829"/>
          </a:xfrm>
          <a:custGeom>
            <a:avLst/>
            <a:gdLst/>
            <a:ahLst/>
            <a:cxnLst/>
            <a:rect l="l" t="t" r="r" b="b"/>
            <a:pathLst>
              <a:path w="798055" h="1406829">
                <a:moveTo>
                  <a:pt x="0" y="0"/>
                </a:moveTo>
                <a:lnTo>
                  <a:pt x="798056" y="0"/>
                </a:lnTo>
                <a:lnTo>
                  <a:pt x="798056" y="1406828"/>
                </a:lnTo>
                <a:lnTo>
                  <a:pt x="0" y="1406828"/>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7" name="Freeform 7"/>
          <p:cNvSpPr/>
          <p:nvPr/>
        </p:nvSpPr>
        <p:spPr>
          <a:xfrm>
            <a:off x="13395293" y="1981879"/>
            <a:ext cx="1317303" cy="1406829"/>
          </a:xfrm>
          <a:custGeom>
            <a:avLst/>
            <a:gdLst/>
            <a:ahLst/>
            <a:cxnLst/>
            <a:rect l="l" t="t" r="r" b="b"/>
            <a:pathLst>
              <a:path w="1317303" h="1406829">
                <a:moveTo>
                  <a:pt x="0" y="0"/>
                </a:moveTo>
                <a:lnTo>
                  <a:pt x="1317303" y="0"/>
                </a:lnTo>
                <a:lnTo>
                  <a:pt x="1317303" y="1406828"/>
                </a:lnTo>
                <a:lnTo>
                  <a:pt x="0" y="1406828"/>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8" name="Freeform 8"/>
          <p:cNvSpPr/>
          <p:nvPr/>
        </p:nvSpPr>
        <p:spPr>
          <a:xfrm>
            <a:off x="15060121" y="1981879"/>
            <a:ext cx="1089653" cy="1406829"/>
          </a:xfrm>
          <a:custGeom>
            <a:avLst/>
            <a:gdLst/>
            <a:ahLst/>
            <a:cxnLst/>
            <a:rect l="l" t="t" r="r" b="b"/>
            <a:pathLst>
              <a:path w="1089653" h="1406829">
                <a:moveTo>
                  <a:pt x="0" y="0"/>
                </a:moveTo>
                <a:lnTo>
                  <a:pt x="1089652" y="0"/>
                </a:lnTo>
                <a:lnTo>
                  <a:pt x="1089652" y="1406828"/>
                </a:lnTo>
                <a:lnTo>
                  <a:pt x="0" y="1406828"/>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US"/>
          </a:p>
        </p:txBody>
      </p:sp>
      <p:sp>
        <p:nvSpPr>
          <p:cNvPr id="9" name="Freeform 9"/>
          <p:cNvSpPr/>
          <p:nvPr/>
        </p:nvSpPr>
        <p:spPr>
          <a:xfrm>
            <a:off x="8695777" y="2411601"/>
            <a:ext cx="1406829" cy="977106"/>
          </a:xfrm>
          <a:custGeom>
            <a:avLst/>
            <a:gdLst/>
            <a:ahLst/>
            <a:cxnLst/>
            <a:rect l="l" t="t" r="r" b="b"/>
            <a:pathLst>
              <a:path w="1406829" h="977106">
                <a:moveTo>
                  <a:pt x="0" y="0"/>
                </a:moveTo>
                <a:lnTo>
                  <a:pt x="1406829" y="0"/>
                </a:lnTo>
                <a:lnTo>
                  <a:pt x="1406829" y="977106"/>
                </a:lnTo>
                <a:lnTo>
                  <a:pt x="0" y="977106"/>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endParaRPr lang="en-US"/>
          </a:p>
        </p:txBody>
      </p:sp>
      <p:sp>
        <p:nvSpPr>
          <p:cNvPr id="10" name="Freeform 10"/>
          <p:cNvSpPr/>
          <p:nvPr/>
        </p:nvSpPr>
        <p:spPr>
          <a:xfrm>
            <a:off x="10517447" y="1777612"/>
            <a:ext cx="940294" cy="1611095"/>
          </a:xfrm>
          <a:custGeom>
            <a:avLst/>
            <a:gdLst/>
            <a:ahLst/>
            <a:cxnLst/>
            <a:rect l="l" t="t" r="r" b="b"/>
            <a:pathLst>
              <a:path w="940294" h="1611095">
                <a:moveTo>
                  <a:pt x="0" y="0"/>
                </a:moveTo>
                <a:lnTo>
                  <a:pt x="940294" y="0"/>
                </a:lnTo>
                <a:lnTo>
                  <a:pt x="940294" y="1611095"/>
                </a:lnTo>
                <a:lnTo>
                  <a:pt x="0" y="1611095"/>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p>
            <a:endParaRPr lang="en-US"/>
          </a:p>
        </p:txBody>
      </p:sp>
      <p:sp>
        <p:nvSpPr>
          <p:cNvPr id="11" name="Freeform 11"/>
          <p:cNvSpPr/>
          <p:nvPr/>
        </p:nvSpPr>
        <p:spPr>
          <a:xfrm>
            <a:off x="11948852" y="1981879"/>
            <a:ext cx="1171504" cy="1406829"/>
          </a:xfrm>
          <a:custGeom>
            <a:avLst/>
            <a:gdLst/>
            <a:ahLst/>
            <a:cxnLst/>
            <a:rect l="l" t="t" r="r" b="b"/>
            <a:pathLst>
              <a:path w="1171504" h="1406829">
                <a:moveTo>
                  <a:pt x="0" y="0"/>
                </a:moveTo>
                <a:lnTo>
                  <a:pt x="1171504" y="0"/>
                </a:lnTo>
                <a:lnTo>
                  <a:pt x="1171504" y="1406828"/>
                </a:lnTo>
                <a:lnTo>
                  <a:pt x="0" y="1406828"/>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txBody>
          <a:bodyPr/>
          <a:lstStyle/>
          <a:p>
            <a:endParaRPr lang="en-US"/>
          </a:p>
        </p:txBody>
      </p:sp>
      <p:sp>
        <p:nvSpPr>
          <p:cNvPr id="12" name="Freeform 12"/>
          <p:cNvSpPr/>
          <p:nvPr/>
        </p:nvSpPr>
        <p:spPr>
          <a:xfrm>
            <a:off x="15052214" y="3725968"/>
            <a:ext cx="1097559" cy="1368838"/>
          </a:xfrm>
          <a:custGeom>
            <a:avLst/>
            <a:gdLst/>
            <a:ahLst/>
            <a:cxnLst/>
            <a:rect l="l" t="t" r="r" b="b"/>
            <a:pathLst>
              <a:path w="1097559" h="1368838">
                <a:moveTo>
                  <a:pt x="0" y="0"/>
                </a:moveTo>
                <a:lnTo>
                  <a:pt x="1097559" y="0"/>
                </a:lnTo>
                <a:lnTo>
                  <a:pt x="1097559" y="1368838"/>
                </a:lnTo>
                <a:lnTo>
                  <a:pt x="0" y="1368838"/>
                </a:lnTo>
                <a:lnTo>
                  <a:pt x="0" y="0"/>
                </a:lnTo>
                <a:close/>
              </a:path>
            </a:pathLst>
          </a:custGeom>
          <a:blipFill>
            <a:blip r:embed="rId22">
              <a:extLst>
                <a:ext uri="{96DAC541-7B7A-43D3-8B79-37D633B846F1}">
                  <asvg:svgBlip xmlns:asvg="http://schemas.microsoft.com/office/drawing/2016/SVG/main" r:embed="rId23"/>
                </a:ext>
              </a:extLst>
            </a:blip>
            <a:stretch>
              <a:fillRect/>
            </a:stretch>
          </a:blipFill>
        </p:spPr>
        <p:txBody>
          <a:bodyPr/>
          <a:lstStyle/>
          <a:p>
            <a:endParaRPr lang="en-US"/>
          </a:p>
        </p:txBody>
      </p:sp>
      <p:sp>
        <p:nvSpPr>
          <p:cNvPr id="13" name="Freeform 13"/>
          <p:cNvSpPr/>
          <p:nvPr/>
        </p:nvSpPr>
        <p:spPr>
          <a:xfrm>
            <a:off x="10413682" y="3940005"/>
            <a:ext cx="1368838" cy="940765"/>
          </a:xfrm>
          <a:custGeom>
            <a:avLst/>
            <a:gdLst/>
            <a:ahLst/>
            <a:cxnLst/>
            <a:rect l="l" t="t" r="r" b="b"/>
            <a:pathLst>
              <a:path w="1368838" h="940765">
                <a:moveTo>
                  <a:pt x="0" y="0"/>
                </a:moveTo>
                <a:lnTo>
                  <a:pt x="1368838" y="0"/>
                </a:lnTo>
                <a:lnTo>
                  <a:pt x="1368838" y="940765"/>
                </a:lnTo>
                <a:lnTo>
                  <a:pt x="0" y="940765"/>
                </a:lnTo>
                <a:lnTo>
                  <a:pt x="0" y="0"/>
                </a:lnTo>
                <a:close/>
              </a:path>
            </a:pathLst>
          </a:custGeom>
          <a:blipFill>
            <a:blip r:embed="rId24">
              <a:extLst>
                <a:ext uri="{96DAC541-7B7A-43D3-8B79-37D633B846F1}">
                  <asvg:svgBlip xmlns:asvg="http://schemas.microsoft.com/office/drawing/2016/SVG/main" r:embed="rId25"/>
                </a:ext>
              </a:extLst>
            </a:blip>
            <a:stretch>
              <a:fillRect/>
            </a:stretch>
          </a:blipFill>
        </p:spPr>
        <p:txBody>
          <a:bodyPr/>
          <a:lstStyle/>
          <a:p>
            <a:endParaRPr lang="en-US"/>
          </a:p>
        </p:txBody>
      </p:sp>
      <p:sp>
        <p:nvSpPr>
          <p:cNvPr id="14" name="Freeform 14"/>
          <p:cNvSpPr/>
          <p:nvPr/>
        </p:nvSpPr>
        <p:spPr>
          <a:xfrm>
            <a:off x="13849490" y="3725968"/>
            <a:ext cx="853657" cy="1368838"/>
          </a:xfrm>
          <a:custGeom>
            <a:avLst/>
            <a:gdLst/>
            <a:ahLst/>
            <a:cxnLst/>
            <a:rect l="l" t="t" r="r" b="b"/>
            <a:pathLst>
              <a:path w="853657" h="1368838">
                <a:moveTo>
                  <a:pt x="0" y="0"/>
                </a:moveTo>
                <a:lnTo>
                  <a:pt x="853658" y="0"/>
                </a:lnTo>
                <a:lnTo>
                  <a:pt x="853658" y="1368838"/>
                </a:lnTo>
                <a:lnTo>
                  <a:pt x="0" y="1368838"/>
                </a:lnTo>
                <a:lnTo>
                  <a:pt x="0" y="0"/>
                </a:lnTo>
                <a:close/>
              </a:path>
            </a:pathLst>
          </a:custGeom>
          <a:blipFill>
            <a:blip r:embed="rId26">
              <a:extLst>
                <a:ext uri="{96DAC541-7B7A-43D3-8B79-37D633B846F1}">
                  <asvg:svgBlip xmlns:asvg="http://schemas.microsoft.com/office/drawing/2016/SVG/main" r:embed="rId27"/>
                </a:ext>
              </a:extLst>
            </a:blip>
            <a:stretch>
              <a:fillRect/>
            </a:stretch>
          </a:blipFill>
        </p:spPr>
        <p:txBody>
          <a:bodyPr/>
          <a:lstStyle/>
          <a:p>
            <a:endParaRPr lang="en-US"/>
          </a:p>
        </p:txBody>
      </p:sp>
      <p:sp>
        <p:nvSpPr>
          <p:cNvPr id="15" name="Freeform 15"/>
          <p:cNvSpPr/>
          <p:nvPr/>
        </p:nvSpPr>
        <p:spPr>
          <a:xfrm>
            <a:off x="8695777" y="3864096"/>
            <a:ext cx="1368838" cy="1092582"/>
          </a:xfrm>
          <a:custGeom>
            <a:avLst/>
            <a:gdLst/>
            <a:ahLst/>
            <a:cxnLst/>
            <a:rect l="l" t="t" r="r" b="b"/>
            <a:pathLst>
              <a:path w="1368838" h="1092582">
                <a:moveTo>
                  <a:pt x="0" y="0"/>
                </a:moveTo>
                <a:lnTo>
                  <a:pt x="1368838" y="0"/>
                </a:lnTo>
                <a:lnTo>
                  <a:pt x="1368838" y="1092582"/>
                </a:lnTo>
                <a:lnTo>
                  <a:pt x="0" y="1092582"/>
                </a:lnTo>
                <a:lnTo>
                  <a:pt x="0" y="0"/>
                </a:lnTo>
                <a:close/>
              </a:path>
            </a:pathLst>
          </a:custGeom>
          <a:blipFill>
            <a:blip r:embed="rId28">
              <a:extLst>
                <a:ext uri="{96DAC541-7B7A-43D3-8B79-37D633B846F1}">
                  <asvg:svgBlip xmlns:asvg="http://schemas.microsoft.com/office/drawing/2016/SVG/main" r:embed="rId29"/>
                </a:ext>
              </a:extLst>
            </a:blip>
            <a:stretch>
              <a:fillRect/>
            </a:stretch>
          </a:blipFill>
        </p:spPr>
        <p:txBody>
          <a:bodyPr/>
          <a:lstStyle/>
          <a:p>
            <a:endParaRPr lang="en-US"/>
          </a:p>
        </p:txBody>
      </p:sp>
      <p:sp>
        <p:nvSpPr>
          <p:cNvPr id="16" name="Freeform 16"/>
          <p:cNvSpPr/>
          <p:nvPr/>
        </p:nvSpPr>
        <p:spPr>
          <a:xfrm>
            <a:off x="12131586" y="3836720"/>
            <a:ext cx="1368838" cy="1147335"/>
          </a:xfrm>
          <a:custGeom>
            <a:avLst/>
            <a:gdLst/>
            <a:ahLst/>
            <a:cxnLst/>
            <a:rect l="l" t="t" r="r" b="b"/>
            <a:pathLst>
              <a:path w="1368838" h="1147335">
                <a:moveTo>
                  <a:pt x="0" y="0"/>
                </a:moveTo>
                <a:lnTo>
                  <a:pt x="1368838" y="0"/>
                </a:lnTo>
                <a:lnTo>
                  <a:pt x="1368838" y="1147335"/>
                </a:lnTo>
                <a:lnTo>
                  <a:pt x="0" y="1147335"/>
                </a:lnTo>
                <a:lnTo>
                  <a:pt x="0" y="0"/>
                </a:lnTo>
                <a:close/>
              </a:path>
            </a:pathLst>
          </a:custGeom>
          <a:blipFill>
            <a:blip r:embed="rId30">
              <a:extLst>
                <a:ext uri="{96DAC541-7B7A-43D3-8B79-37D633B846F1}">
                  <asvg:svgBlip xmlns:asvg="http://schemas.microsoft.com/office/drawing/2016/SVG/main" r:embed="rId31"/>
                </a:ext>
              </a:extLst>
            </a:blip>
            <a:stretch>
              <a:fillRect/>
            </a:stretch>
          </a:blipFill>
        </p:spPr>
        <p:txBody>
          <a:bodyPr/>
          <a:lstStyle/>
          <a:p>
            <a:endParaRPr lang="en-US"/>
          </a:p>
        </p:txBody>
      </p:sp>
      <p:sp>
        <p:nvSpPr>
          <p:cNvPr id="17" name="Freeform 17"/>
          <p:cNvSpPr/>
          <p:nvPr/>
        </p:nvSpPr>
        <p:spPr>
          <a:xfrm>
            <a:off x="8563485" y="7117649"/>
            <a:ext cx="1179178" cy="1406829"/>
          </a:xfrm>
          <a:custGeom>
            <a:avLst/>
            <a:gdLst/>
            <a:ahLst/>
            <a:cxnLst/>
            <a:rect l="l" t="t" r="r" b="b"/>
            <a:pathLst>
              <a:path w="1179178" h="1406829">
                <a:moveTo>
                  <a:pt x="0" y="0"/>
                </a:moveTo>
                <a:lnTo>
                  <a:pt x="1179178" y="0"/>
                </a:lnTo>
                <a:lnTo>
                  <a:pt x="1179178" y="1406829"/>
                </a:lnTo>
                <a:lnTo>
                  <a:pt x="0" y="1406829"/>
                </a:lnTo>
                <a:lnTo>
                  <a:pt x="0" y="0"/>
                </a:lnTo>
                <a:close/>
              </a:path>
            </a:pathLst>
          </a:custGeom>
          <a:blipFill>
            <a:blip r:embed="rId32">
              <a:extLst>
                <a:ext uri="{96DAC541-7B7A-43D3-8B79-37D633B846F1}">
                  <asvg:svgBlip xmlns:asvg="http://schemas.microsoft.com/office/drawing/2016/SVG/main" r:embed="rId33"/>
                </a:ext>
              </a:extLst>
            </a:blip>
            <a:stretch>
              <a:fillRect/>
            </a:stretch>
          </a:blipFill>
        </p:spPr>
        <p:txBody>
          <a:bodyPr/>
          <a:lstStyle/>
          <a:p>
            <a:endParaRPr lang="en-US"/>
          </a:p>
        </p:txBody>
      </p:sp>
      <p:sp>
        <p:nvSpPr>
          <p:cNvPr id="18" name="Freeform 18"/>
          <p:cNvSpPr/>
          <p:nvPr/>
        </p:nvSpPr>
        <p:spPr>
          <a:xfrm>
            <a:off x="11915038" y="7117649"/>
            <a:ext cx="1209873" cy="1406829"/>
          </a:xfrm>
          <a:custGeom>
            <a:avLst/>
            <a:gdLst/>
            <a:ahLst/>
            <a:cxnLst/>
            <a:rect l="l" t="t" r="r" b="b"/>
            <a:pathLst>
              <a:path w="1209873" h="1406829">
                <a:moveTo>
                  <a:pt x="0" y="0"/>
                </a:moveTo>
                <a:lnTo>
                  <a:pt x="1209873" y="0"/>
                </a:lnTo>
                <a:lnTo>
                  <a:pt x="1209873" y="1406829"/>
                </a:lnTo>
                <a:lnTo>
                  <a:pt x="0" y="1406829"/>
                </a:lnTo>
                <a:lnTo>
                  <a:pt x="0" y="0"/>
                </a:lnTo>
                <a:close/>
              </a:path>
            </a:pathLst>
          </a:custGeom>
          <a:blipFill>
            <a:blip r:embed="rId34">
              <a:extLst>
                <a:ext uri="{96DAC541-7B7A-43D3-8B79-37D633B846F1}">
                  <asvg:svgBlip xmlns:asvg="http://schemas.microsoft.com/office/drawing/2016/SVG/main" r:embed="rId35"/>
                </a:ext>
              </a:extLst>
            </a:blip>
            <a:stretch>
              <a:fillRect/>
            </a:stretch>
          </a:blipFill>
        </p:spPr>
        <p:txBody>
          <a:bodyPr/>
          <a:lstStyle/>
          <a:p>
            <a:endParaRPr lang="en-US"/>
          </a:p>
        </p:txBody>
      </p:sp>
      <p:sp>
        <p:nvSpPr>
          <p:cNvPr id="19" name="Freeform 19"/>
          <p:cNvSpPr/>
          <p:nvPr/>
        </p:nvSpPr>
        <p:spPr>
          <a:xfrm>
            <a:off x="13507684" y="7117649"/>
            <a:ext cx="1330092" cy="1406829"/>
          </a:xfrm>
          <a:custGeom>
            <a:avLst/>
            <a:gdLst/>
            <a:ahLst/>
            <a:cxnLst/>
            <a:rect l="l" t="t" r="r" b="b"/>
            <a:pathLst>
              <a:path w="1330092" h="1406829">
                <a:moveTo>
                  <a:pt x="0" y="0"/>
                </a:moveTo>
                <a:lnTo>
                  <a:pt x="1330092" y="0"/>
                </a:lnTo>
                <a:lnTo>
                  <a:pt x="1330092" y="1406829"/>
                </a:lnTo>
                <a:lnTo>
                  <a:pt x="0" y="1406829"/>
                </a:lnTo>
                <a:lnTo>
                  <a:pt x="0" y="0"/>
                </a:lnTo>
                <a:close/>
              </a:path>
            </a:pathLst>
          </a:custGeom>
          <a:blipFill>
            <a:blip r:embed="rId36">
              <a:extLst>
                <a:ext uri="{96DAC541-7B7A-43D3-8B79-37D633B846F1}">
                  <asvg:svgBlip xmlns:asvg="http://schemas.microsoft.com/office/drawing/2016/SVG/main" r:embed="rId37"/>
                </a:ext>
              </a:extLst>
            </a:blip>
            <a:stretch>
              <a:fillRect/>
            </a:stretch>
          </a:blipFill>
        </p:spPr>
        <p:txBody>
          <a:bodyPr/>
          <a:lstStyle/>
          <a:p>
            <a:endParaRPr lang="en-US"/>
          </a:p>
        </p:txBody>
      </p:sp>
      <p:sp>
        <p:nvSpPr>
          <p:cNvPr id="20" name="Freeform 20"/>
          <p:cNvSpPr/>
          <p:nvPr/>
        </p:nvSpPr>
        <p:spPr>
          <a:xfrm>
            <a:off x="10125436" y="7172644"/>
            <a:ext cx="1406829" cy="1296840"/>
          </a:xfrm>
          <a:custGeom>
            <a:avLst/>
            <a:gdLst/>
            <a:ahLst/>
            <a:cxnLst/>
            <a:rect l="l" t="t" r="r" b="b"/>
            <a:pathLst>
              <a:path w="1406829" h="1296840">
                <a:moveTo>
                  <a:pt x="0" y="0"/>
                </a:moveTo>
                <a:lnTo>
                  <a:pt x="1406829" y="0"/>
                </a:lnTo>
                <a:lnTo>
                  <a:pt x="1406829" y="1296840"/>
                </a:lnTo>
                <a:lnTo>
                  <a:pt x="0" y="1296840"/>
                </a:lnTo>
                <a:lnTo>
                  <a:pt x="0" y="0"/>
                </a:lnTo>
                <a:close/>
              </a:path>
            </a:pathLst>
          </a:custGeom>
          <a:blipFill>
            <a:blip r:embed="rId38">
              <a:extLst>
                <a:ext uri="{96DAC541-7B7A-43D3-8B79-37D633B846F1}">
                  <asvg:svgBlip xmlns:asvg="http://schemas.microsoft.com/office/drawing/2016/SVG/main" r:embed="rId39"/>
                </a:ext>
              </a:extLst>
            </a:blip>
            <a:stretch>
              <a:fillRect/>
            </a:stretch>
          </a:blipFill>
        </p:spPr>
        <p:txBody>
          <a:bodyPr/>
          <a:lstStyle/>
          <a:p>
            <a:endParaRPr lang="en-US"/>
          </a:p>
        </p:txBody>
      </p:sp>
      <p:sp>
        <p:nvSpPr>
          <p:cNvPr id="21" name="Freeform 21"/>
          <p:cNvSpPr/>
          <p:nvPr/>
        </p:nvSpPr>
        <p:spPr>
          <a:xfrm>
            <a:off x="15220549" y="7117649"/>
            <a:ext cx="1061516" cy="1406829"/>
          </a:xfrm>
          <a:custGeom>
            <a:avLst/>
            <a:gdLst/>
            <a:ahLst/>
            <a:cxnLst/>
            <a:rect l="l" t="t" r="r" b="b"/>
            <a:pathLst>
              <a:path w="1061516" h="1406829">
                <a:moveTo>
                  <a:pt x="0" y="0"/>
                </a:moveTo>
                <a:lnTo>
                  <a:pt x="1061516" y="0"/>
                </a:lnTo>
                <a:lnTo>
                  <a:pt x="1061516" y="1406829"/>
                </a:lnTo>
                <a:lnTo>
                  <a:pt x="0" y="1406829"/>
                </a:lnTo>
                <a:lnTo>
                  <a:pt x="0" y="0"/>
                </a:lnTo>
                <a:close/>
              </a:path>
            </a:pathLst>
          </a:custGeom>
          <a:blipFill>
            <a:blip r:embed="rId40">
              <a:extLst>
                <a:ext uri="{96DAC541-7B7A-43D3-8B79-37D633B846F1}">
                  <asvg:svgBlip xmlns:asvg="http://schemas.microsoft.com/office/drawing/2016/SVG/main" r:embed="rId41"/>
                </a:ext>
              </a:extLst>
            </a:blip>
            <a:stretch>
              <a:fillRect/>
            </a:stretch>
          </a:blipFill>
        </p:spPr>
        <p:txBody>
          <a:bodyPr/>
          <a:lstStyle/>
          <a:p>
            <a:endParaRPr lang="en-US"/>
          </a:p>
        </p:txBody>
      </p:sp>
      <p:sp>
        <p:nvSpPr>
          <p:cNvPr id="22" name="Freeform 22"/>
          <p:cNvSpPr/>
          <p:nvPr/>
        </p:nvSpPr>
        <p:spPr>
          <a:xfrm>
            <a:off x="339668" y="7248688"/>
            <a:ext cx="5275310" cy="3038312"/>
          </a:xfrm>
          <a:custGeom>
            <a:avLst/>
            <a:gdLst/>
            <a:ahLst/>
            <a:cxnLst/>
            <a:rect l="l" t="t" r="r" b="b"/>
            <a:pathLst>
              <a:path w="5275310" h="3038312">
                <a:moveTo>
                  <a:pt x="0" y="0"/>
                </a:moveTo>
                <a:lnTo>
                  <a:pt x="5275310" y="0"/>
                </a:lnTo>
                <a:lnTo>
                  <a:pt x="5275310" y="3038312"/>
                </a:lnTo>
                <a:lnTo>
                  <a:pt x="0" y="3038312"/>
                </a:lnTo>
                <a:lnTo>
                  <a:pt x="0" y="0"/>
                </a:lnTo>
                <a:close/>
              </a:path>
            </a:pathLst>
          </a:custGeom>
          <a:blipFill>
            <a:blip r:embed="rId42"/>
            <a:stretch>
              <a:fillRect/>
            </a:stretch>
          </a:blipFill>
        </p:spPr>
        <p:txBody>
          <a:bodyPr/>
          <a:lstStyle/>
          <a:p>
            <a:endParaRPr lang="en-US"/>
          </a:p>
        </p:txBody>
      </p:sp>
      <p:sp>
        <p:nvSpPr>
          <p:cNvPr id="23" name="TextBox 23"/>
          <p:cNvSpPr txBox="1"/>
          <p:nvPr/>
        </p:nvSpPr>
        <p:spPr>
          <a:xfrm>
            <a:off x="1129457" y="359309"/>
            <a:ext cx="3179490" cy="504825"/>
          </a:xfrm>
          <a:prstGeom prst="rect">
            <a:avLst/>
          </a:prstGeom>
        </p:spPr>
        <p:txBody>
          <a:bodyPr lIns="0" tIns="0" rIns="0" bIns="0" rtlCol="0" anchor="t">
            <a:spAutoFit/>
          </a:bodyPr>
          <a:lstStyle/>
          <a:p>
            <a:pPr algn="ctr">
              <a:lnSpc>
                <a:spcPts val="3900"/>
              </a:lnSpc>
              <a:spcBef>
                <a:spcPct val="0"/>
              </a:spcBef>
            </a:pPr>
            <a:r>
              <a:rPr lang="en-US" sz="3000">
                <a:solidFill>
                  <a:srgbClr val="000000"/>
                </a:solidFill>
                <a:latin typeface="Cloud Bold"/>
              </a:rPr>
              <a:t>Global EASM cont</a:t>
            </a:r>
          </a:p>
        </p:txBody>
      </p:sp>
      <p:sp>
        <p:nvSpPr>
          <p:cNvPr id="24" name="TextBox 24"/>
          <p:cNvSpPr txBox="1"/>
          <p:nvPr/>
        </p:nvSpPr>
        <p:spPr>
          <a:xfrm>
            <a:off x="11288954" y="523875"/>
            <a:ext cx="3054102" cy="504825"/>
          </a:xfrm>
          <a:prstGeom prst="rect">
            <a:avLst/>
          </a:prstGeom>
        </p:spPr>
        <p:txBody>
          <a:bodyPr lIns="0" tIns="0" rIns="0" bIns="0" rtlCol="0" anchor="t">
            <a:spAutoFit/>
          </a:bodyPr>
          <a:lstStyle/>
          <a:p>
            <a:pPr algn="ctr">
              <a:lnSpc>
                <a:spcPts val="3900"/>
              </a:lnSpc>
              <a:spcBef>
                <a:spcPct val="0"/>
              </a:spcBef>
            </a:pPr>
            <a:r>
              <a:rPr lang="en-US" sz="3000">
                <a:solidFill>
                  <a:srgbClr val="000000"/>
                </a:solidFill>
                <a:latin typeface="Cloud Bold"/>
              </a:rPr>
              <a:t>WSC EASBR cont</a:t>
            </a:r>
          </a:p>
        </p:txBody>
      </p:sp>
      <p:sp>
        <p:nvSpPr>
          <p:cNvPr id="25" name="TextBox 25"/>
          <p:cNvSpPr txBox="1"/>
          <p:nvPr/>
        </p:nvSpPr>
        <p:spPr>
          <a:xfrm>
            <a:off x="339668" y="1219519"/>
            <a:ext cx="6671243" cy="5953125"/>
          </a:xfrm>
          <a:prstGeom prst="rect">
            <a:avLst/>
          </a:prstGeom>
        </p:spPr>
        <p:txBody>
          <a:bodyPr lIns="0" tIns="0" rIns="0" bIns="0" rtlCol="0" anchor="t">
            <a:spAutoFit/>
          </a:bodyPr>
          <a:lstStyle/>
          <a:p>
            <a:pPr algn="ctr">
              <a:lnSpc>
                <a:spcPts val="3900"/>
              </a:lnSpc>
            </a:pPr>
            <a:r>
              <a:rPr lang="en-US" sz="3000">
                <a:solidFill>
                  <a:srgbClr val="000000"/>
                </a:solidFill>
                <a:latin typeface="Cloud"/>
              </a:rPr>
              <a:t>Group attendees are registered through the defined process, and only registered attendees/AMIAS have access to the meeting link</a:t>
            </a:r>
          </a:p>
          <a:p>
            <a:pPr algn="ctr">
              <a:lnSpc>
                <a:spcPts val="3900"/>
              </a:lnSpc>
            </a:pPr>
            <a:endParaRPr lang="en-US" sz="3000">
              <a:solidFill>
                <a:srgbClr val="000000"/>
              </a:solidFill>
              <a:latin typeface="Cloud"/>
            </a:endParaRPr>
          </a:p>
          <a:p>
            <a:pPr algn="ctr">
              <a:lnSpc>
                <a:spcPts val="3900"/>
              </a:lnSpc>
            </a:pPr>
            <a:r>
              <a:rPr lang="en-US" sz="3000">
                <a:solidFill>
                  <a:srgbClr val="000000"/>
                </a:solidFill>
                <a:latin typeface="Cloud"/>
              </a:rPr>
              <a:t>There must be a method for members to join the meeting without breaking anyone’s anonymity</a:t>
            </a:r>
          </a:p>
          <a:p>
            <a:pPr algn="ctr">
              <a:lnSpc>
                <a:spcPts val="3900"/>
              </a:lnSpc>
            </a:pPr>
            <a:endParaRPr lang="en-US" sz="3000">
              <a:solidFill>
                <a:srgbClr val="000000"/>
              </a:solidFill>
              <a:latin typeface="Cloud"/>
            </a:endParaRPr>
          </a:p>
          <a:p>
            <a:pPr algn="ctr">
              <a:lnSpc>
                <a:spcPts val="3900"/>
              </a:lnSpc>
              <a:spcBef>
                <a:spcPct val="0"/>
              </a:spcBef>
            </a:pPr>
            <a:r>
              <a:rPr lang="en-US" sz="3000">
                <a:solidFill>
                  <a:srgbClr val="000000"/>
                </a:solidFill>
                <a:latin typeface="Cloud"/>
              </a:rPr>
              <a:t>The safety of both the AMIAS and Alateens must be ensured through appropriate staffing</a:t>
            </a:r>
          </a:p>
        </p:txBody>
      </p:sp>
      <p:sp>
        <p:nvSpPr>
          <p:cNvPr id="26" name="TextBox 26"/>
          <p:cNvSpPr txBox="1"/>
          <p:nvPr/>
        </p:nvSpPr>
        <p:spPr>
          <a:xfrm>
            <a:off x="8220159" y="1320450"/>
            <a:ext cx="7822853" cy="5457825"/>
          </a:xfrm>
          <a:prstGeom prst="rect">
            <a:avLst/>
          </a:prstGeom>
        </p:spPr>
        <p:txBody>
          <a:bodyPr lIns="0" tIns="0" rIns="0" bIns="0" rtlCol="0" anchor="t">
            <a:spAutoFit/>
          </a:bodyPr>
          <a:lstStyle/>
          <a:p>
            <a:pPr algn="ctr">
              <a:lnSpc>
                <a:spcPts val="3900"/>
              </a:lnSpc>
            </a:pPr>
            <a:r>
              <a:rPr lang="en-US" sz="3000">
                <a:solidFill>
                  <a:srgbClr val="000000"/>
                </a:solidFill>
                <a:latin typeface="Cloud"/>
              </a:rPr>
              <a:t>Electronic Alateen group meeting links are not published on public facing websites</a:t>
            </a:r>
          </a:p>
          <a:p>
            <a:pPr algn="ctr">
              <a:lnSpc>
                <a:spcPts val="3900"/>
              </a:lnSpc>
            </a:pPr>
            <a:endParaRPr lang="en-US" sz="3000">
              <a:solidFill>
                <a:srgbClr val="000000"/>
              </a:solidFill>
              <a:latin typeface="Cloud"/>
            </a:endParaRPr>
          </a:p>
          <a:p>
            <a:pPr algn="ctr">
              <a:lnSpc>
                <a:spcPts val="3900"/>
              </a:lnSpc>
            </a:pPr>
            <a:endParaRPr lang="en-US" sz="3000">
              <a:solidFill>
                <a:srgbClr val="000000"/>
              </a:solidFill>
              <a:latin typeface="Cloud"/>
            </a:endParaRPr>
          </a:p>
          <a:p>
            <a:pPr algn="ctr">
              <a:lnSpc>
                <a:spcPts val="3900"/>
              </a:lnSpc>
            </a:pPr>
            <a:r>
              <a:rPr lang="en-US" sz="3000">
                <a:solidFill>
                  <a:srgbClr val="000000"/>
                </a:solidFill>
                <a:latin typeface="Cloud"/>
              </a:rPr>
              <a:t>Only group name, meeting day, time and group emails may be displayed.  Group email must protect member anonymity</a:t>
            </a:r>
          </a:p>
          <a:p>
            <a:pPr algn="ctr">
              <a:lnSpc>
                <a:spcPts val="3900"/>
              </a:lnSpc>
            </a:pPr>
            <a:endParaRPr lang="en-US" sz="3000">
              <a:solidFill>
                <a:srgbClr val="000000"/>
              </a:solidFill>
              <a:latin typeface="Cloud"/>
            </a:endParaRPr>
          </a:p>
          <a:p>
            <a:pPr algn="ctr">
              <a:lnSpc>
                <a:spcPts val="3900"/>
              </a:lnSpc>
            </a:pPr>
            <a:endParaRPr lang="en-US" sz="3000">
              <a:solidFill>
                <a:srgbClr val="000000"/>
              </a:solidFill>
              <a:latin typeface="Cloud"/>
            </a:endParaRPr>
          </a:p>
          <a:p>
            <a:pPr algn="ctr">
              <a:lnSpc>
                <a:spcPts val="3900"/>
              </a:lnSpc>
              <a:spcBef>
                <a:spcPct val="0"/>
              </a:spcBef>
            </a:pPr>
            <a:r>
              <a:rPr lang="en-US" sz="3000">
                <a:solidFill>
                  <a:srgbClr val="000000"/>
                </a:solidFill>
                <a:latin typeface="Cloud"/>
              </a:rPr>
              <a:t>Two sponsors are required for an electronic Alateen group meeting to take place</a:t>
            </a:r>
          </a:p>
        </p:txBody>
      </p:sp>
      <p:sp>
        <p:nvSpPr>
          <p:cNvPr id="27" name="TextBox 27"/>
          <p:cNvSpPr txBox="1"/>
          <p:nvPr/>
        </p:nvSpPr>
        <p:spPr>
          <a:xfrm>
            <a:off x="5383076" y="7773439"/>
            <a:ext cx="11209036" cy="1534109"/>
          </a:xfrm>
          <a:prstGeom prst="rect">
            <a:avLst/>
          </a:prstGeom>
        </p:spPr>
        <p:txBody>
          <a:bodyPr lIns="0" tIns="0" rIns="0" bIns="0" rtlCol="0" anchor="t">
            <a:spAutoFit/>
          </a:bodyPr>
          <a:lstStyle/>
          <a:p>
            <a:pPr algn="ctr">
              <a:lnSpc>
                <a:spcPts val="6146"/>
              </a:lnSpc>
              <a:spcBef>
                <a:spcPct val="0"/>
              </a:spcBef>
            </a:pPr>
            <a:r>
              <a:rPr lang="en-US" sz="4728">
                <a:solidFill>
                  <a:srgbClr val="5E17EB"/>
                </a:solidFill>
                <a:latin typeface="Lazydog"/>
              </a:rPr>
              <a:t>Who’s ready to get on board</a:t>
            </a:r>
          </a:p>
          <a:p>
            <a:pPr algn="ctr">
              <a:lnSpc>
                <a:spcPts val="6146"/>
              </a:lnSpc>
              <a:spcBef>
                <a:spcPct val="0"/>
              </a:spcBef>
            </a:pPr>
            <a:r>
              <a:rPr lang="en-US" sz="4728">
                <a:solidFill>
                  <a:srgbClr val="5E17EB"/>
                </a:solidFill>
                <a:latin typeface="Lazydog"/>
              </a:rPr>
              <a:t> with Alateen and make this happen?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261877" y="838873"/>
            <a:ext cx="17540853" cy="17540853"/>
          </a:xfrm>
          <a:custGeom>
            <a:avLst/>
            <a:gdLst/>
            <a:ahLst/>
            <a:cxnLst/>
            <a:rect l="l" t="t" r="r" b="b"/>
            <a:pathLst>
              <a:path w="17540853" h="17540853">
                <a:moveTo>
                  <a:pt x="0" y="0"/>
                </a:moveTo>
                <a:lnTo>
                  <a:pt x="17540853" y="0"/>
                </a:lnTo>
                <a:lnTo>
                  <a:pt x="17540853" y="17540853"/>
                </a:lnTo>
                <a:lnTo>
                  <a:pt x="0" y="175408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6352962" y="-7996086"/>
            <a:ext cx="15937397" cy="15937397"/>
          </a:xfrm>
          <a:custGeom>
            <a:avLst/>
            <a:gdLst/>
            <a:ahLst/>
            <a:cxnLst/>
            <a:rect l="l" t="t" r="r" b="b"/>
            <a:pathLst>
              <a:path w="15937397" h="15937397">
                <a:moveTo>
                  <a:pt x="0" y="0"/>
                </a:moveTo>
                <a:lnTo>
                  <a:pt x="15937397" y="0"/>
                </a:lnTo>
                <a:lnTo>
                  <a:pt x="15937397" y="15937397"/>
                </a:lnTo>
                <a:lnTo>
                  <a:pt x="0" y="159373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TextBox 4"/>
          <p:cNvSpPr txBox="1"/>
          <p:nvPr/>
        </p:nvSpPr>
        <p:spPr>
          <a:xfrm>
            <a:off x="2836032" y="3105362"/>
            <a:ext cx="12615937" cy="2296199"/>
          </a:xfrm>
          <a:prstGeom prst="rect">
            <a:avLst/>
          </a:prstGeom>
        </p:spPr>
        <p:txBody>
          <a:bodyPr lIns="0" tIns="0" rIns="0" bIns="0" rtlCol="0" anchor="t">
            <a:spAutoFit/>
          </a:bodyPr>
          <a:lstStyle/>
          <a:p>
            <a:pPr algn="ctr">
              <a:lnSpc>
                <a:spcPts val="18337"/>
              </a:lnSpc>
              <a:spcBef>
                <a:spcPct val="0"/>
              </a:spcBef>
            </a:pPr>
            <a:r>
              <a:rPr lang="en-US" sz="13098">
                <a:solidFill>
                  <a:srgbClr val="000000"/>
                </a:solidFill>
                <a:latin typeface="Cloud Bold"/>
              </a:rPr>
              <a:t>Budget for 2024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88845" y="865574"/>
            <a:ext cx="15462524" cy="8849088"/>
          </a:xfrm>
          <a:custGeom>
            <a:avLst/>
            <a:gdLst/>
            <a:ahLst/>
            <a:cxnLst/>
            <a:rect l="l" t="t" r="r" b="b"/>
            <a:pathLst>
              <a:path w="15462524" h="8849088">
                <a:moveTo>
                  <a:pt x="0" y="0"/>
                </a:moveTo>
                <a:lnTo>
                  <a:pt x="15462524" y="0"/>
                </a:lnTo>
                <a:lnTo>
                  <a:pt x="15462524" y="8849088"/>
                </a:lnTo>
                <a:lnTo>
                  <a:pt x="0" y="8849088"/>
                </a:lnTo>
                <a:lnTo>
                  <a:pt x="0" y="0"/>
                </a:lnTo>
                <a:close/>
              </a:path>
            </a:pathLst>
          </a:custGeom>
          <a:blipFill>
            <a:blip r:embed="rId2"/>
            <a:stretch>
              <a:fillRect r="-30"/>
            </a:stretch>
          </a:blipFill>
        </p:spPr>
        <p:txBody>
          <a:bodyPr/>
          <a:lstStyle/>
          <a:p>
            <a:endParaRPr lang="en-US"/>
          </a:p>
        </p:txBody>
      </p:sp>
      <p:sp>
        <p:nvSpPr>
          <p:cNvPr id="3" name="TextBox 3"/>
          <p:cNvSpPr txBox="1"/>
          <p:nvPr/>
        </p:nvSpPr>
        <p:spPr>
          <a:xfrm>
            <a:off x="6905190" y="145550"/>
            <a:ext cx="2992041" cy="573406"/>
          </a:xfrm>
          <a:prstGeom prst="rect">
            <a:avLst/>
          </a:prstGeom>
        </p:spPr>
        <p:txBody>
          <a:bodyPr lIns="0" tIns="0" rIns="0" bIns="0" rtlCol="0" anchor="t">
            <a:spAutoFit/>
          </a:bodyPr>
          <a:lstStyle/>
          <a:p>
            <a:pPr algn="ctr">
              <a:lnSpc>
                <a:spcPts val="4619"/>
              </a:lnSpc>
              <a:spcBef>
                <a:spcPct val="0"/>
              </a:spcBef>
            </a:pPr>
            <a:r>
              <a:rPr lang="en-US" sz="3299">
                <a:solidFill>
                  <a:srgbClr val="000000"/>
                </a:solidFill>
                <a:latin typeface="Cloud Bold"/>
              </a:rPr>
              <a:t>2024 Revenues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28700" y="2484702"/>
            <a:ext cx="15122904" cy="6773598"/>
          </a:xfrm>
          <a:custGeom>
            <a:avLst/>
            <a:gdLst/>
            <a:ahLst/>
            <a:cxnLst/>
            <a:rect l="l" t="t" r="r" b="b"/>
            <a:pathLst>
              <a:path w="15122904" h="6773598">
                <a:moveTo>
                  <a:pt x="0" y="0"/>
                </a:moveTo>
                <a:lnTo>
                  <a:pt x="15122904" y="0"/>
                </a:lnTo>
                <a:lnTo>
                  <a:pt x="15122904" y="6773598"/>
                </a:lnTo>
                <a:lnTo>
                  <a:pt x="0" y="6773598"/>
                </a:lnTo>
                <a:lnTo>
                  <a:pt x="0" y="0"/>
                </a:lnTo>
                <a:close/>
              </a:path>
            </a:pathLst>
          </a:custGeom>
          <a:blipFill>
            <a:blip r:embed="rId2"/>
            <a:stretch>
              <a:fillRect t="-12259" b="-12968"/>
            </a:stretch>
          </a:blipFill>
        </p:spPr>
        <p:txBody>
          <a:bodyPr/>
          <a:lstStyle/>
          <a:p>
            <a:endParaRPr lang="en-US"/>
          </a:p>
        </p:txBody>
      </p:sp>
      <p:sp>
        <p:nvSpPr>
          <p:cNvPr id="3" name="TextBox 3"/>
          <p:cNvSpPr txBox="1"/>
          <p:nvPr/>
        </p:nvSpPr>
        <p:spPr>
          <a:xfrm>
            <a:off x="4165837" y="627697"/>
            <a:ext cx="7548663" cy="1139828"/>
          </a:xfrm>
          <a:prstGeom prst="rect">
            <a:avLst/>
          </a:prstGeom>
        </p:spPr>
        <p:txBody>
          <a:bodyPr lIns="0" tIns="0" rIns="0" bIns="0" rtlCol="0" anchor="t">
            <a:spAutoFit/>
          </a:bodyPr>
          <a:lstStyle/>
          <a:p>
            <a:pPr algn="ctr">
              <a:lnSpc>
                <a:spcPts val="9099"/>
              </a:lnSpc>
              <a:spcBef>
                <a:spcPct val="0"/>
              </a:spcBef>
            </a:pPr>
            <a:r>
              <a:rPr lang="en-US" sz="6499">
                <a:solidFill>
                  <a:srgbClr val="000000"/>
                </a:solidFill>
                <a:latin typeface="Cloud Bold"/>
              </a:rPr>
              <a:t>Budget Inputs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02676" y="1028700"/>
            <a:ext cx="15478816" cy="9070070"/>
          </a:xfrm>
          <a:custGeom>
            <a:avLst/>
            <a:gdLst/>
            <a:ahLst/>
            <a:cxnLst/>
            <a:rect l="l" t="t" r="r" b="b"/>
            <a:pathLst>
              <a:path w="15478816" h="9070070">
                <a:moveTo>
                  <a:pt x="0" y="0"/>
                </a:moveTo>
                <a:lnTo>
                  <a:pt x="15478816" y="0"/>
                </a:lnTo>
                <a:lnTo>
                  <a:pt x="15478816" y="9070070"/>
                </a:lnTo>
                <a:lnTo>
                  <a:pt x="0" y="9070070"/>
                </a:lnTo>
                <a:lnTo>
                  <a:pt x="0" y="0"/>
                </a:lnTo>
                <a:close/>
              </a:path>
            </a:pathLst>
          </a:custGeom>
          <a:blipFill>
            <a:blip r:embed="rId2"/>
            <a:stretch>
              <a:fillRect t="-3520" b="-132"/>
            </a:stretch>
          </a:blipFill>
        </p:spPr>
        <p:txBody>
          <a:bodyPr/>
          <a:lstStyle/>
          <a:p>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98734" y="1170774"/>
            <a:ext cx="17518933" cy="14196194"/>
          </a:xfrm>
          <a:prstGeom prst="rect">
            <a:avLst/>
          </a:prstGeom>
        </p:spPr>
        <p:txBody>
          <a:bodyPr lIns="0" tIns="0" rIns="0" bIns="0" rtlCol="0" anchor="t">
            <a:spAutoFit/>
          </a:bodyPr>
          <a:lstStyle/>
          <a:p>
            <a:pPr algn="ctr">
              <a:lnSpc>
                <a:spcPts val="6439"/>
              </a:lnSpc>
            </a:pPr>
            <a:r>
              <a:rPr lang="en-US" sz="4599" dirty="0">
                <a:solidFill>
                  <a:srgbClr val="5E17EB"/>
                </a:solidFill>
                <a:latin typeface="Cloud Bold"/>
              </a:rPr>
              <a:t>Idaho Group 7th Tradition  Contributions  to WSO</a:t>
            </a:r>
          </a:p>
          <a:p>
            <a:pPr algn="ctr">
              <a:lnSpc>
                <a:spcPts val="6999"/>
              </a:lnSpc>
            </a:pPr>
            <a:endParaRPr lang="en-US" sz="4599" dirty="0">
              <a:solidFill>
                <a:srgbClr val="5E17EB"/>
              </a:solidFill>
              <a:latin typeface="Cloud Bold"/>
            </a:endParaRPr>
          </a:p>
          <a:p>
            <a:pPr algn="ctr">
              <a:lnSpc>
                <a:spcPts val="5319"/>
              </a:lnSpc>
            </a:pPr>
            <a:r>
              <a:rPr lang="en-US" sz="3799" dirty="0">
                <a:solidFill>
                  <a:srgbClr val="000000"/>
                </a:solidFill>
                <a:latin typeface="Cloud Bold"/>
              </a:rPr>
              <a:t>% of Groups donating             Avg. per Group               2023                2022  </a:t>
            </a:r>
          </a:p>
          <a:p>
            <a:pPr algn="ctr">
              <a:lnSpc>
                <a:spcPts val="5319"/>
              </a:lnSpc>
            </a:pPr>
            <a:r>
              <a:rPr lang="en-US" sz="3799" dirty="0">
                <a:solidFill>
                  <a:srgbClr val="FF0000"/>
                </a:solidFill>
                <a:latin typeface="Cloud Bold"/>
              </a:rPr>
              <a:t>54%   in 2023                         </a:t>
            </a:r>
            <a:r>
              <a:rPr lang="en-US" sz="3799" dirty="0">
                <a:solidFill>
                  <a:srgbClr val="000000"/>
                </a:solidFill>
                <a:latin typeface="Cloud Bold"/>
              </a:rPr>
              <a:t>$159.20                       $6846              $9565</a:t>
            </a:r>
          </a:p>
          <a:p>
            <a:pPr algn="ctr">
              <a:lnSpc>
                <a:spcPts val="5319"/>
              </a:lnSpc>
            </a:pPr>
            <a:endParaRPr lang="en-US" sz="3799" dirty="0">
              <a:solidFill>
                <a:srgbClr val="000000"/>
              </a:solidFill>
              <a:latin typeface="Cloud Bold"/>
            </a:endParaRPr>
          </a:p>
          <a:p>
            <a:pPr algn="ctr">
              <a:lnSpc>
                <a:spcPts val="5319"/>
              </a:lnSpc>
            </a:pPr>
            <a:r>
              <a:rPr lang="en-US" sz="3799" dirty="0">
                <a:solidFill>
                  <a:srgbClr val="000000"/>
                </a:solidFill>
                <a:latin typeface="Cloud Bold"/>
              </a:rPr>
              <a:t>61%   in 2022                  </a:t>
            </a:r>
          </a:p>
          <a:p>
            <a:pPr algn="ctr">
              <a:lnSpc>
                <a:spcPts val="5319"/>
              </a:lnSpc>
            </a:pPr>
            <a:endParaRPr lang="en-US" sz="3799" dirty="0">
              <a:solidFill>
                <a:srgbClr val="000000"/>
              </a:solidFill>
              <a:latin typeface="Cloud Bold"/>
            </a:endParaRPr>
          </a:p>
          <a:p>
            <a:pPr algn="ctr">
              <a:lnSpc>
                <a:spcPts val="5319"/>
              </a:lnSpc>
            </a:pPr>
            <a:endParaRPr lang="en-US" sz="3799" dirty="0">
              <a:solidFill>
                <a:srgbClr val="000000"/>
              </a:solidFill>
              <a:latin typeface="Cloud Bold"/>
            </a:endParaRPr>
          </a:p>
          <a:p>
            <a:pPr algn="ctr">
              <a:lnSpc>
                <a:spcPts val="5319"/>
              </a:lnSpc>
            </a:pPr>
            <a:endParaRPr lang="en-US" sz="3799" dirty="0">
              <a:solidFill>
                <a:srgbClr val="000000"/>
              </a:solidFill>
              <a:latin typeface="Cloud Bold"/>
            </a:endParaRPr>
          </a:p>
          <a:p>
            <a:pPr algn="ctr">
              <a:lnSpc>
                <a:spcPts val="5319"/>
              </a:lnSpc>
            </a:pPr>
            <a:endParaRPr lang="en-US" sz="3799" dirty="0">
              <a:solidFill>
                <a:srgbClr val="000000"/>
              </a:solidFill>
              <a:latin typeface="Cloud Bold"/>
            </a:endParaRPr>
          </a:p>
          <a:p>
            <a:pPr algn="ctr">
              <a:lnSpc>
                <a:spcPts val="5319"/>
              </a:lnSpc>
            </a:pPr>
            <a:endParaRPr lang="en-US" sz="3799" dirty="0">
              <a:solidFill>
                <a:srgbClr val="000000"/>
              </a:solidFill>
              <a:latin typeface="Cloud Bold"/>
            </a:endParaRPr>
          </a:p>
          <a:p>
            <a:pPr algn="ctr">
              <a:lnSpc>
                <a:spcPts val="5319"/>
              </a:lnSpc>
            </a:pPr>
            <a:endParaRPr lang="en-US" sz="3799" dirty="0">
              <a:solidFill>
                <a:srgbClr val="000000"/>
              </a:solidFill>
              <a:latin typeface="Cloud Bold"/>
            </a:endParaRPr>
          </a:p>
          <a:p>
            <a:pPr algn="ctr">
              <a:lnSpc>
                <a:spcPts val="5319"/>
              </a:lnSpc>
            </a:pPr>
            <a:endParaRPr lang="en-US" sz="3799" dirty="0">
              <a:solidFill>
                <a:srgbClr val="000000"/>
              </a:solidFill>
              <a:latin typeface="Cloud Bold"/>
            </a:endParaRPr>
          </a:p>
          <a:p>
            <a:pPr algn="ctr">
              <a:lnSpc>
                <a:spcPts val="5319"/>
              </a:lnSpc>
            </a:pPr>
            <a:r>
              <a:rPr lang="en-US" sz="3799" dirty="0">
                <a:solidFill>
                  <a:srgbClr val="000000"/>
                </a:solidFill>
                <a:latin typeface="Cloud Bold"/>
              </a:rPr>
              <a:t>                                                                                                    </a:t>
            </a:r>
          </a:p>
          <a:p>
            <a:pPr algn="ctr">
              <a:lnSpc>
                <a:spcPts val="5319"/>
              </a:lnSpc>
            </a:pPr>
            <a:r>
              <a:rPr lang="en-US" sz="3799" dirty="0">
                <a:solidFill>
                  <a:srgbClr val="000000"/>
                </a:solidFill>
                <a:latin typeface="Cloud Bold"/>
              </a:rPr>
              <a:t>                                                 </a:t>
            </a:r>
          </a:p>
          <a:p>
            <a:pPr algn="ctr">
              <a:lnSpc>
                <a:spcPts val="4759"/>
              </a:lnSpc>
            </a:pPr>
            <a:r>
              <a:rPr lang="en-US" sz="3399" dirty="0">
                <a:solidFill>
                  <a:srgbClr val="000000"/>
                </a:solidFill>
                <a:latin typeface="Cloud Bold"/>
              </a:rPr>
              <a:t>  </a:t>
            </a:r>
          </a:p>
          <a:p>
            <a:pPr algn="ctr">
              <a:lnSpc>
                <a:spcPts val="4759"/>
              </a:lnSpc>
            </a:pPr>
            <a:endParaRPr lang="en-US" sz="3399" dirty="0">
              <a:solidFill>
                <a:srgbClr val="000000"/>
              </a:solidFill>
              <a:latin typeface="Cloud Bold"/>
            </a:endParaRPr>
          </a:p>
          <a:p>
            <a:pPr algn="ctr">
              <a:lnSpc>
                <a:spcPts val="4759"/>
              </a:lnSpc>
            </a:pPr>
            <a:r>
              <a:rPr lang="en-US" sz="3399" dirty="0">
                <a:solidFill>
                  <a:srgbClr val="000000"/>
                </a:solidFill>
                <a:latin typeface="Cloud Bold"/>
              </a:rPr>
              <a:t> </a:t>
            </a:r>
          </a:p>
          <a:p>
            <a:pPr algn="ctr">
              <a:lnSpc>
                <a:spcPts val="4759"/>
              </a:lnSpc>
            </a:pPr>
            <a:r>
              <a:rPr lang="en-US" sz="3399" dirty="0">
                <a:solidFill>
                  <a:srgbClr val="000000"/>
                </a:solidFill>
                <a:latin typeface="Cloud Bold"/>
              </a:rPr>
              <a:t>           </a:t>
            </a:r>
          </a:p>
          <a:p>
            <a:pPr algn="ctr">
              <a:lnSpc>
                <a:spcPts val="4619"/>
              </a:lnSpc>
            </a:pPr>
            <a:endParaRPr lang="en-US" sz="3399" dirty="0">
              <a:solidFill>
                <a:srgbClr val="000000"/>
              </a:solidFill>
              <a:latin typeface="Cloud Bold"/>
            </a:endParaRPr>
          </a:p>
          <a:p>
            <a:pPr algn="ctr">
              <a:lnSpc>
                <a:spcPts val="4619"/>
              </a:lnSpc>
              <a:spcBef>
                <a:spcPct val="0"/>
              </a:spcBef>
            </a:pPr>
            <a:endParaRPr lang="en-US" sz="3399" dirty="0">
              <a:solidFill>
                <a:srgbClr val="000000"/>
              </a:solidFill>
              <a:latin typeface="Cloud Bold"/>
            </a:endParaRPr>
          </a:p>
        </p:txBody>
      </p:sp>
      <p:sp>
        <p:nvSpPr>
          <p:cNvPr id="3" name="Freeform 3"/>
          <p:cNvSpPr/>
          <p:nvPr/>
        </p:nvSpPr>
        <p:spPr>
          <a:xfrm>
            <a:off x="6944216" y="5761737"/>
            <a:ext cx="3041047" cy="3496563"/>
          </a:xfrm>
          <a:custGeom>
            <a:avLst/>
            <a:gdLst/>
            <a:ahLst/>
            <a:cxnLst/>
            <a:rect l="l" t="t" r="r" b="b"/>
            <a:pathLst>
              <a:path w="3041047" h="3496563">
                <a:moveTo>
                  <a:pt x="0" y="0"/>
                </a:moveTo>
                <a:lnTo>
                  <a:pt x="3041047" y="0"/>
                </a:lnTo>
                <a:lnTo>
                  <a:pt x="3041047" y="3496563"/>
                </a:lnTo>
                <a:lnTo>
                  <a:pt x="0" y="3496563"/>
                </a:lnTo>
                <a:lnTo>
                  <a:pt x="0" y="0"/>
                </a:lnTo>
                <a:close/>
              </a:path>
            </a:pathLst>
          </a:custGeom>
          <a:blipFill>
            <a:blip r:embed="rId2"/>
            <a:stretch>
              <a:fillRect/>
            </a:stretch>
          </a:blipFill>
        </p:spPr>
        <p:txBody>
          <a:bodyPr/>
          <a:lstStyle/>
          <a:p>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90882" y="3615594"/>
            <a:ext cx="16201092" cy="6102850"/>
          </a:xfrm>
          <a:custGeom>
            <a:avLst/>
            <a:gdLst/>
            <a:ahLst/>
            <a:cxnLst/>
            <a:rect l="l" t="t" r="r" b="b"/>
            <a:pathLst>
              <a:path w="16201092" h="6102850">
                <a:moveTo>
                  <a:pt x="0" y="0"/>
                </a:moveTo>
                <a:lnTo>
                  <a:pt x="16201092" y="0"/>
                </a:lnTo>
                <a:lnTo>
                  <a:pt x="16201092" y="6102849"/>
                </a:lnTo>
                <a:lnTo>
                  <a:pt x="0" y="6102849"/>
                </a:lnTo>
                <a:lnTo>
                  <a:pt x="0" y="0"/>
                </a:lnTo>
                <a:close/>
              </a:path>
            </a:pathLst>
          </a:custGeom>
          <a:blipFill>
            <a:blip r:embed="rId2"/>
            <a:stretch>
              <a:fillRect t="-26944" b="-23231"/>
            </a:stretch>
          </a:blipFill>
        </p:spPr>
        <p:txBody>
          <a:bodyPr/>
          <a:lstStyle/>
          <a:p>
            <a:endParaRPr lang="en-US"/>
          </a:p>
        </p:txBody>
      </p:sp>
      <p:grpSp>
        <p:nvGrpSpPr>
          <p:cNvPr id="3" name="Group 3"/>
          <p:cNvGrpSpPr/>
          <p:nvPr/>
        </p:nvGrpSpPr>
        <p:grpSpPr>
          <a:xfrm>
            <a:off x="2848816" y="270757"/>
            <a:ext cx="11715746" cy="3514773"/>
            <a:chOff x="0" y="0"/>
            <a:chExt cx="15620995" cy="4686364"/>
          </a:xfrm>
        </p:grpSpPr>
        <p:sp>
          <p:nvSpPr>
            <p:cNvPr id="4" name="TextBox 4"/>
            <p:cNvSpPr txBox="1"/>
            <p:nvPr/>
          </p:nvSpPr>
          <p:spPr>
            <a:xfrm>
              <a:off x="0" y="-9525"/>
              <a:ext cx="15620995" cy="1371522"/>
            </a:xfrm>
            <a:prstGeom prst="rect">
              <a:avLst/>
            </a:prstGeom>
          </p:spPr>
          <p:txBody>
            <a:bodyPr lIns="0" tIns="0" rIns="0" bIns="0" rtlCol="0" anchor="t">
              <a:spAutoFit/>
            </a:bodyPr>
            <a:lstStyle/>
            <a:p>
              <a:pPr algn="ctr">
                <a:lnSpc>
                  <a:spcPts val="8145"/>
                </a:lnSpc>
              </a:pPr>
              <a:r>
                <a:rPr lang="en-US" sz="6787">
                  <a:solidFill>
                    <a:srgbClr val="000000"/>
                  </a:solidFill>
                  <a:latin typeface="TT Slabs Bold"/>
                </a:rPr>
                <a:t>POWER OF</a:t>
              </a:r>
            </a:p>
          </p:txBody>
        </p:sp>
        <p:sp>
          <p:nvSpPr>
            <p:cNvPr id="5" name="TextBox 5"/>
            <p:cNvSpPr txBox="1"/>
            <p:nvPr/>
          </p:nvSpPr>
          <p:spPr>
            <a:xfrm>
              <a:off x="0" y="1773204"/>
              <a:ext cx="15620995" cy="2913160"/>
            </a:xfrm>
            <a:prstGeom prst="rect">
              <a:avLst/>
            </a:prstGeom>
          </p:spPr>
          <p:txBody>
            <a:bodyPr lIns="0" tIns="0" rIns="0" bIns="0" rtlCol="0" anchor="t">
              <a:spAutoFit/>
            </a:bodyPr>
            <a:lstStyle/>
            <a:p>
              <a:pPr algn="ctr">
                <a:lnSpc>
                  <a:spcPts val="17258"/>
                </a:lnSpc>
              </a:pPr>
              <a:r>
                <a:rPr lang="en-US" sz="14382">
                  <a:solidFill>
                    <a:srgbClr val="000000"/>
                  </a:solidFill>
                  <a:latin typeface="Doublebass Bold"/>
                </a:rPr>
                <a:t>$1</a:t>
              </a:r>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36158" y="1253279"/>
            <a:ext cx="14052143" cy="9033721"/>
          </a:xfrm>
          <a:custGeom>
            <a:avLst/>
            <a:gdLst/>
            <a:ahLst/>
            <a:cxnLst/>
            <a:rect l="l" t="t" r="r" b="b"/>
            <a:pathLst>
              <a:path w="14052143" h="9033721">
                <a:moveTo>
                  <a:pt x="0" y="0"/>
                </a:moveTo>
                <a:lnTo>
                  <a:pt x="14052143" y="0"/>
                </a:lnTo>
                <a:lnTo>
                  <a:pt x="14052143" y="9033721"/>
                </a:lnTo>
                <a:lnTo>
                  <a:pt x="0" y="9033721"/>
                </a:lnTo>
                <a:lnTo>
                  <a:pt x="0" y="0"/>
                </a:lnTo>
                <a:close/>
              </a:path>
            </a:pathLst>
          </a:custGeom>
          <a:blipFill>
            <a:blip r:embed="rId2"/>
            <a:stretch>
              <a:fillRect l="-2439" r="-2439" b="-13989"/>
            </a:stretch>
          </a:blipFill>
        </p:spPr>
        <p:txBody>
          <a:bodyPr/>
          <a:lstStyle/>
          <a:p>
            <a:endParaRPr lang="en-US"/>
          </a:p>
        </p:txBody>
      </p:sp>
      <p:sp>
        <p:nvSpPr>
          <p:cNvPr id="3" name="TextBox 3"/>
          <p:cNvSpPr txBox="1"/>
          <p:nvPr/>
        </p:nvSpPr>
        <p:spPr>
          <a:xfrm>
            <a:off x="0" y="684847"/>
            <a:ext cx="5892180" cy="1474472"/>
          </a:xfrm>
          <a:prstGeom prst="rect">
            <a:avLst/>
          </a:prstGeom>
        </p:spPr>
        <p:txBody>
          <a:bodyPr lIns="0" tIns="0" rIns="0" bIns="0" rtlCol="0" anchor="t">
            <a:spAutoFit/>
          </a:bodyPr>
          <a:lstStyle/>
          <a:p>
            <a:pPr algn="ctr">
              <a:lnSpc>
                <a:spcPts val="5879"/>
              </a:lnSpc>
              <a:spcBef>
                <a:spcPct val="0"/>
              </a:spcBef>
            </a:pPr>
            <a:r>
              <a:rPr lang="en-US" sz="4199">
                <a:solidFill>
                  <a:srgbClr val="000000"/>
                </a:solidFill>
                <a:latin typeface="Cloud Bold"/>
              </a:rPr>
              <a:t>Cost per Group: $330.09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0800000" flipH="1" flipV="1">
            <a:off x="0" y="-139916"/>
            <a:ext cx="18382649" cy="11029589"/>
          </a:xfrm>
          <a:custGeom>
            <a:avLst/>
            <a:gdLst/>
            <a:ahLst/>
            <a:cxnLst/>
            <a:rect l="l" t="t" r="r" b="b"/>
            <a:pathLst>
              <a:path w="18382649" h="11029589">
                <a:moveTo>
                  <a:pt x="18382649" y="11029589"/>
                </a:moveTo>
                <a:lnTo>
                  <a:pt x="0" y="11029589"/>
                </a:lnTo>
                <a:lnTo>
                  <a:pt x="0" y="0"/>
                </a:lnTo>
                <a:lnTo>
                  <a:pt x="18382649" y="0"/>
                </a:lnTo>
                <a:lnTo>
                  <a:pt x="18382649" y="11029589"/>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TextBox 3"/>
          <p:cNvSpPr txBox="1"/>
          <p:nvPr/>
        </p:nvSpPr>
        <p:spPr>
          <a:xfrm>
            <a:off x="3283786" y="589597"/>
            <a:ext cx="9679037" cy="1116333"/>
          </a:xfrm>
          <a:prstGeom prst="rect">
            <a:avLst/>
          </a:prstGeom>
        </p:spPr>
        <p:txBody>
          <a:bodyPr lIns="0" tIns="0" rIns="0" bIns="0" rtlCol="0" anchor="t">
            <a:spAutoFit/>
          </a:bodyPr>
          <a:lstStyle/>
          <a:p>
            <a:pPr algn="ctr">
              <a:lnSpc>
                <a:spcPts val="8819"/>
              </a:lnSpc>
              <a:spcBef>
                <a:spcPct val="0"/>
              </a:spcBef>
            </a:pPr>
            <a:r>
              <a:rPr lang="en-US" sz="6299">
                <a:solidFill>
                  <a:srgbClr val="000000"/>
                </a:solidFill>
                <a:latin typeface="Cloud Bold"/>
              </a:rPr>
              <a:t>WSO Investment Strategy</a:t>
            </a:r>
          </a:p>
        </p:txBody>
      </p:sp>
      <p:sp>
        <p:nvSpPr>
          <p:cNvPr id="4" name="TextBox 4"/>
          <p:cNvSpPr txBox="1"/>
          <p:nvPr/>
        </p:nvSpPr>
        <p:spPr>
          <a:xfrm>
            <a:off x="4853357" y="1658305"/>
            <a:ext cx="4841156" cy="573406"/>
          </a:xfrm>
          <a:prstGeom prst="rect">
            <a:avLst/>
          </a:prstGeom>
        </p:spPr>
        <p:txBody>
          <a:bodyPr lIns="0" tIns="0" rIns="0" bIns="0" rtlCol="0" anchor="t">
            <a:spAutoFit/>
          </a:bodyPr>
          <a:lstStyle/>
          <a:p>
            <a:pPr algn="ctr">
              <a:lnSpc>
                <a:spcPts val="4619"/>
              </a:lnSpc>
              <a:spcBef>
                <a:spcPct val="0"/>
              </a:spcBef>
            </a:pPr>
            <a:r>
              <a:rPr lang="en-US" sz="3299">
                <a:solidFill>
                  <a:srgbClr val="000000"/>
                </a:solidFill>
                <a:latin typeface="Cloud Bold"/>
              </a:rPr>
              <a:t>Merril Lynch</a:t>
            </a:r>
          </a:p>
        </p:txBody>
      </p:sp>
      <p:sp>
        <p:nvSpPr>
          <p:cNvPr id="5" name="TextBox 5"/>
          <p:cNvSpPr txBox="1"/>
          <p:nvPr/>
        </p:nvSpPr>
        <p:spPr>
          <a:xfrm>
            <a:off x="4853357" y="2155511"/>
            <a:ext cx="5493539" cy="1154431"/>
          </a:xfrm>
          <a:prstGeom prst="rect">
            <a:avLst/>
          </a:prstGeom>
        </p:spPr>
        <p:txBody>
          <a:bodyPr lIns="0" tIns="0" rIns="0" bIns="0" rtlCol="0" anchor="t">
            <a:spAutoFit/>
          </a:bodyPr>
          <a:lstStyle/>
          <a:p>
            <a:pPr algn="ctr">
              <a:lnSpc>
                <a:spcPts val="4619"/>
              </a:lnSpc>
              <a:spcBef>
                <a:spcPct val="0"/>
              </a:spcBef>
            </a:pPr>
            <a:r>
              <a:rPr lang="en-US" sz="3299">
                <a:solidFill>
                  <a:srgbClr val="000000"/>
                </a:solidFill>
                <a:latin typeface="Cloud Bold"/>
              </a:rPr>
              <a:t> &amp; Davenport are WSO’s financial advisors </a:t>
            </a:r>
          </a:p>
        </p:txBody>
      </p:sp>
      <p:sp>
        <p:nvSpPr>
          <p:cNvPr id="6" name="TextBox 6"/>
          <p:cNvSpPr txBox="1"/>
          <p:nvPr/>
        </p:nvSpPr>
        <p:spPr>
          <a:xfrm>
            <a:off x="147712" y="4167940"/>
            <a:ext cx="7525122" cy="1448437"/>
          </a:xfrm>
          <a:prstGeom prst="rect">
            <a:avLst/>
          </a:prstGeom>
        </p:spPr>
        <p:txBody>
          <a:bodyPr lIns="0" tIns="0" rIns="0" bIns="0" rtlCol="0" anchor="t">
            <a:spAutoFit/>
          </a:bodyPr>
          <a:lstStyle/>
          <a:p>
            <a:pPr algn="ctr">
              <a:lnSpc>
                <a:spcPts val="5739"/>
              </a:lnSpc>
              <a:spcBef>
                <a:spcPct val="0"/>
              </a:spcBef>
            </a:pPr>
            <a:r>
              <a:rPr lang="en-US" sz="4099">
                <a:solidFill>
                  <a:srgbClr val="C21D16"/>
                </a:solidFill>
                <a:latin typeface="Cloud Bold"/>
              </a:rPr>
              <a:t> No investments are in alcohol </a:t>
            </a:r>
          </a:p>
          <a:p>
            <a:pPr algn="ctr">
              <a:lnSpc>
                <a:spcPts val="5739"/>
              </a:lnSpc>
              <a:spcBef>
                <a:spcPct val="0"/>
              </a:spcBef>
            </a:pPr>
            <a:r>
              <a:rPr lang="en-US" sz="4099">
                <a:solidFill>
                  <a:srgbClr val="C21D16"/>
                </a:solidFill>
                <a:latin typeface="Cloud Bold"/>
              </a:rPr>
              <a:t>related companies</a:t>
            </a:r>
          </a:p>
        </p:txBody>
      </p:sp>
      <p:sp>
        <p:nvSpPr>
          <p:cNvPr id="7" name="TextBox 7"/>
          <p:cNvSpPr txBox="1"/>
          <p:nvPr/>
        </p:nvSpPr>
        <p:spPr>
          <a:xfrm>
            <a:off x="9144000" y="5530652"/>
            <a:ext cx="7514682" cy="2098677"/>
          </a:xfrm>
          <a:prstGeom prst="rect">
            <a:avLst/>
          </a:prstGeom>
        </p:spPr>
        <p:txBody>
          <a:bodyPr lIns="0" tIns="0" rIns="0" bIns="0" rtlCol="0" anchor="t">
            <a:spAutoFit/>
          </a:bodyPr>
          <a:lstStyle/>
          <a:p>
            <a:pPr algn="ctr">
              <a:lnSpc>
                <a:spcPts val="5599"/>
              </a:lnSpc>
              <a:spcBef>
                <a:spcPct val="0"/>
              </a:spcBef>
            </a:pPr>
            <a:r>
              <a:rPr lang="en-US" sz="3999">
                <a:solidFill>
                  <a:srgbClr val="C21D16"/>
                </a:solidFill>
                <a:latin typeface="Cloud Bold"/>
              </a:rPr>
              <a:t> Nakita Williams (Director of Finance) is NOT a member of Al-Anon by design</a:t>
            </a:r>
          </a:p>
        </p:txBody>
      </p:sp>
      <p:sp>
        <p:nvSpPr>
          <p:cNvPr id="8" name="TextBox 8"/>
          <p:cNvSpPr txBox="1"/>
          <p:nvPr/>
        </p:nvSpPr>
        <p:spPr>
          <a:xfrm>
            <a:off x="661593" y="7306226"/>
            <a:ext cx="6224215" cy="1393827"/>
          </a:xfrm>
          <a:prstGeom prst="rect">
            <a:avLst/>
          </a:prstGeom>
        </p:spPr>
        <p:txBody>
          <a:bodyPr lIns="0" tIns="0" rIns="0" bIns="0" rtlCol="0" anchor="t">
            <a:spAutoFit/>
          </a:bodyPr>
          <a:lstStyle/>
          <a:p>
            <a:pPr algn="ctr">
              <a:lnSpc>
                <a:spcPts val="5599"/>
              </a:lnSpc>
            </a:pPr>
            <a:r>
              <a:rPr lang="en-US" sz="3999">
                <a:solidFill>
                  <a:srgbClr val="C21D16"/>
                </a:solidFill>
                <a:latin typeface="Cloud Bold"/>
              </a:rPr>
              <a:t>Investment are moderate,</a:t>
            </a:r>
          </a:p>
          <a:p>
            <a:pPr algn="ctr">
              <a:lnSpc>
                <a:spcPts val="5599"/>
              </a:lnSpc>
              <a:spcBef>
                <a:spcPct val="0"/>
              </a:spcBef>
            </a:pPr>
            <a:r>
              <a:rPr lang="en-US" sz="3999">
                <a:solidFill>
                  <a:srgbClr val="C21D16"/>
                </a:solidFill>
                <a:latin typeface="Cloud Bold"/>
              </a:rPr>
              <a:t>2023 was a favorable yea</a:t>
            </a:r>
            <a:r>
              <a:rPr lang="en-US" sz="3999">
                <a:solidFill>
                  <a:srgbClr val="000000"/>
                </a:solidFill>
                <a:latin typeface="Cloud Bold"/>
              </a:rPr>
              <a:t>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544390" y="846703"/>
            <a:ext cx="12053323" cy="6271367"/>
          </a:xfrm>
          <a:custGeom>
            <a:avLst/>
            <a:gdLst/>
            <a:ahLst/>
            <a:cxnLst/>
            <a:rect l="l" t="t" r="r" b="b"/>
            <a:pathLst>
              <a:path w="12053323" h="6271367">
                <a:moveTo>
                  <a:pt x="0" y="0"/>
                </a:moveTo>
                <a:lnTo>
                  <a:pt x="12053323" y="0"/>
                </a:lnTo>
                <a:lnTo>
                  <a:pt x="12053323" y="6271366"/>
                </a:lnTo>
                <a:lnTo>
                  <a:pt x="0" y="6271366"/>
                </a:lnTo>
                <a:lnTo>
                  <a:pt x="0" y="0"/>
                </a:lnTo>
                <a:close/>
              </a:path>
            </a:pathLst>
          </a:custGeom>
          <a:blipFill>
            <a:blip r:embed="rId2"/>
            <a:stretch>
              <a:fillRect t="-11423" b="-2846"/>
            </a:stretch>
          </a:blipFill>
        </p:spPr>
        <p:txBody>
          <a:bodyPr/>
          <a:lstStyle/>
          <a:p>
            <a:endParaRPr lang="en-US"/>
          </a:p>
        </p:txBody>
      </p:sp>
      <p:sp>
        <p:nvSpPr>
          <p:cNvPr id="3" name="TextBox 3"/>
          <p:cNvSpPr txBox="1"/>
          <p:nvPr/>
        </p:nvSpPr>
        <p:spPr>
          <a:xfrm>
            <a:off x="2544390" y="39616"/>
            <a:ext cx="12053323" cy="807087"/>
          </a:xfrm>
          <a:prstGeom prst="rect">
            <a:avLst/>
          </a:prstGeom>
        </p:spPr>
        <p:txBody>
          <a:bodyPr lIns="0" tIns="0" rIns="0" bIns="0" rtlCol="0" anchor="t">
            <a:spAutoFit/>
          </a:bodyPr>
          <a:lstStyle/>
          <a:p>
            <a:pPr algn="ctr">
              <a:lnSpc>
                <a:spcPts val="6439"/>
              </a:lnSpc>
              <a:spcBef>
                <a:spcPct val="0"/>
              </a:spcBef>
            </a:pPr>
            <a:r>
              <a:rPr lang="en-US" sz="4599">
                <a:solidFill>
                  <a:srgbClr val="C21D16"/>
                </a:solidFill>
                <a:latin typeface="Cloud Bold"/>
              </a:rPr>
              <a:t>What’s the Bottom Line?</a:t>
            </a:r>
          </a:p>
        </p:txBody>
      </p:sp>
      <p:sp>
        <p:nvSpPr>
          <p:cNvPr id="4" name="TextBox 4"/>
          <p:cNvSpPr txBox="1"/>
          <p:nvPr/>
        </p:nvSpPr>
        <p:spPr>
          <a:xfrm>
            <a:off x="-824921" y="7153274"/>
            <a:ext cx="18791945" cy="3657601"/>
          </a:xfrm>
          <a:prstGeom prst="rect">
            <a:avLst/>
          </a:prstGeom>
        </p:spPr>
        <p:txBody>
          <a:bodyPr lIns="0" tIns="0" rIns="0" bIns="0" rtlCol="0" anchor="t">
            <a:spAutoFit/>
          </a:bodyPr>
          <a:lstStyle/>
          <a:p>
            <a:pPr algn="ctr">
              <a:lnSpc>
                <a:spcPts val="4199"/>
              </a:lnSpc>
              <a:spcBef>
                <a:spcPct val="0"/>
              </a:spcBef>
            </a:pPr>
            <a:r>
              <a:rPr lang="en-US" sz="2999">
                <a:solidFill>
                  <a:srgbClr val="C21D16"/>
                </a:solidFill>
                <a:latin typeface="Cloud Bold"/>
              </a:rPr>
              <a:t>*2024 Operating Budget has a small surplus</a:t>
            </a:r>
          </a:p>
          <a:p>
            <a:pPr algn="ctr">
              <a:lnSpc>
                <a:spcPts val="4199"/>
              </a:lnSpc>
              <a:spcBef>
                <a:spcPct val="0"/>
              </a:spcBef>
            </a:pPr>
            <a:r>
              <a:rPr lang="en-US" sz="2999">
                <a:solidFill>
                  <a:srgbClr val="C21D16"/>
                </a:solidFill>
                <a:latin typeface="Cloud Bold"/>
              </a:rPr>
              <a:t>*2023 strong performance from book sales does not carry over into 2024 </a:t>
            </a:r>
          </a:p>
          <a:p>
            <a:pPr algn="ctr">
              <a:lnSpc>
                <a:spcPts val="4199"/>
              </a:lnSpc>
              <a:spcBef>
                <a:spcPct val="0"/>
              </a:spcBef>
            </a:pPr>
            <a:r>
              <a:rPr lang="en-US" sz="2999">
                <a:solidFill>
                  <a:srgbClr val="C21D16"/>
                </a:solidFill>
                <a:latin typeface="Cloud Bold"/>
              </a:rPr>
              <a:t>*Consistent steady giving is the message </a:t>
            </a:r>
          </a:p>
          <a:p>
            <a:pPr algn="ctr">
              <a:lnSpc>
                <a:spcPts val="4199"/>
              </a:lnSpc>
              <a:spcBef>
                <a:spcPct val="0"/>
              </a:spcBef>
            </a:pPr>
            <a:r>
              <a:rPr lang="en-US" sz="2999">
                <a:solidFill>
                  <a:srgbClr val="C21D16"/>
                </a:solidFill>
                <a:latin typeface="Cloud Bold"/>
              </a:rPr>
              <a:t>*Contributions are budgeted to be consistent with the prior year and higher</a:t>
            </a:r>
          </a:p>
          <a:p>
            <a:pPr algn="ctr">
              <a:lnSpc>
                <a:spcPts val="4199"/>
              </a:lnSpc>
              <a:spcBef>
                <a:spcPct val="0"/>
              </a:spcBef>
            </a:pPr>
            <a:r>
              <a:rPr lang="en-US" sz="2999">
                <a:solidFill>
                  <a:srgbClr val="C21D16"/>
                </a:solidFill>
                <a:latin typeface="Cloud Bold"/>
              </a:rPr>
              <a:t> than historical levels </a:t>
            </a:r>
          </a:p>
          <a:p>
            <a:pPr algn="ctr">
              <a:lnSpc>
                <a:spcPts val="4199"/>
              </a:lnSpc>
              <a:spcBef>
                <a:spcPct val="0"/>
              </a:spcBef>
            </a:pPr>
            <a:r>
              <a:rPr lang="en-US" sz="2999">
                <a:solidFill>
                  <a:srgbClr val="C21D16"/>
                </a:solidFill>
                <a:latin typeface="Cloud Bold"/>
              </a:rPr>
              <a:t>*Communicate the contribution goal to the fellowship throughout the year</a:t>
            </a:r>
          </a:p>
          <a:p>
            <a:pPr algn="ctr">
              <a:lnSpc>
                <a:spcPts val="4199"/>
              </a:lnSpc>
              <a:spcBef>
                <a:spcPct val="0"/>
              </a:spcBef>
            </a:pPr>
            <a:endParaRPr lang="en-US" sz="2999">
              <a:solidFill>
                <a:srgbClr val="C21D16"/>
              </a:solidFill>
              <a:latin typeface="Cloud Bold"/>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0800000" flipH="1" flipV="1">
            <a:off x="0" y="-139916"/>
            <a:ext cx="18382649" cy="11029589"/>
          </a:xfrm>
          <a:custGeom>
            <a:avLst/>
            <a:gdLst/>
            <a:ahLst/>
            <a:cxnLst/>
            <a:rect l="l" t="t" r="r" b="b"/>
            <a:pathLst>
              <a:path w="18382649" h="11029589">
                <a:moveTo>
                  <a:pt x="18382649" y="11029589"/>
                </a:moveTo>
                <a:lnTo>
                  <a:pt x="0" y="11029589"/>
                </a:lnTo>
                <a:lnTo>
                  <a:pt x="0" y="0"/>
                </a:lnTo>
                <a:lnTo>
                  <a:pt x="18382649" y="0"/>
                </a:lnTo>
                <a:lnTo>
                  <a:pt x="18382649" y="11029589"/>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TextBox 3"/>
          <p:cNvSpPr txBox="1"/>
          <p:nvPr/>
        </p:nvSpPr>
        <p:spPr>
          <a:xfrm>
            <a:off x="4371715" y="4780597"/>
            <a:ext cx="9544571" cy="1758952"/>
          </a:xfrm>
          <a:prstGeom prst="rect">
            <a:avLst/>
          </a:prstGeom>
        </p:spPr>
        <p:txBody>
          <a:bodyPr lIns="0" tIns="0" rIns="0" bIns="0" rtlCol="0" anchor="t">
            <a:spAutoFit/>
          </a:bodyPr>
          <a:lstStyle/>
          <a:p>
            <a:pPr algn="ctr">
              <a:lnSpc>
                <a:spcPts val="6999"/>
              </a:lnSpc>
            </a:pPr>
            <a:r>
              <a:rPr lang="en-US" sz="4999">
                <a:solidFill>
                  <a:srgbClr val="000000"/>
                </a:solidFill>
                <a:latin typeface="Cloud Bold"/>
              </a:rPr>
              <a:t>What is the estimated cost that </a:t>
            </a:r>
          </a:p>
          <a:p>
            <a:pPr algn="ctr">
              <a:lnSpc>
                <a:spcPts val="6999"/>
              </a:lnSpc>
              <a:spcBef>
                <a:spcPct val="0"/>
              </a:spcBef>
            </a:pPr>
            <a:r>
              <a:rPr lang="en-US" sz="4999">
                <a:solidFill>
                  <a:srgbClr val="000000"/>
                </a:solidFill>
                <a:latin typeface="Cloud Bold"/>
              </a:rPr>
              <a:t>WSO spends per group?</a:t>
            </a:r>
          </a:p>
        </p:txBody>
      </p:sp>
      <p:sp>
        <p:nvSpPr>
          <p:cNvPr id="4" name="TextBox 4"/>
          <p:cNvSpPr txBox="1"/>
          <p:nvPr/>
        </p:nvSpPr>
        <p:spPr>
          <a:xfrm>
            <a:off x="3521741" y="2501729"/>
            <a:ext cx="10766747" cy="1588149"/>
          </a:xfrm>
          <a:prstGeom prst="rect">
            <a:avLst/>
          </a:prstGeom>
        </p:spPr>
        <p:txBody>
          <a:bodyPr lIns="0" tIns="0" rIns="0" bIns="0" rtlCol="0" anchor="t">
            <a:spAutoFit/>
          </a:bodyPr>
          <a:lstStyle/>
          <a:p>
            <a:pPr algn="ctr">
              <a:lnSpc>
                <a:spcPts val="12739"/>
              </a:lnSpc>
              <a:spcBef>
                <a:spcPct val="0"/>
              </a:spcBef>
            </a:pPr>
            <a:r>
              <a:rPr lang="en-US" sz="9099">
                <a:solidFill>
                  <a:srgbClr val="000000"/>
                </a:solidFill>
                <a:latin typeface="Cloud Bold"/>
              </a:rPr>
              <a:t> Prize slide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396853" y="1828696"/>
            <a:ext cx="17540853" cy="17540853"/>
          </a:xfrm>
          <a:custGeom>
            <a:avLst/>
            <a:gdLst/>
            <a:ahLst/>
            <a:cxnLst/>
            <a:rect l="l" t="t" r="r" b="b"/>
            <a:pathLst>
              <a:path w="17540853" h="17540853">
                <a:moveTo>
                  <a:pt x="0" y="0"/>
                </a:moveTo>
                <a:lnTo>
                  <a:pt x="17540853" y="0"/>
                </a:lnTo>
                <a:lnTo>
                  <a:pt x="17540853" y="17540853"/>
                </a:lnTo>
                <a:lnTo>
                  <a:pt x="0" y="175408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6352962" y="-7996086"/>
            <a:ext cx="15937397" cy="15937397"/>
          </a:xfrm>
          <a:custGeom>
            <a:avLst/>
            <a:gdLst/>
            <a:ahLst/>
            <a:cxnLst/>
            <a:rect l="l" t="t" r="r" b="b"/>
            <a:pathLst>
              <a:path w="15937397" h="15937397">
                <a:moveTo>
                  <a:pt x="0" y="0"/>
                </a:moveTo>
                <a:lnTo>
                  <a:pt x="15937397" y="0"/>
                </a:lnTo>
                <a:lnTo>
                  <a:pt x="15937397" y="15937397"/>
                </a:lnTo>
                <a:lnTo>
                  <a:pt x="0" y="159373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373574" y="5264539"/>
            <a:ext cx="3993761" cy="3993761"/>
          </a:xfrm>
          <a:custGeom>
            <a:avLst/>
            <a:gdLst/>
            <a:ahLst/>
            <a:cxnLst/>
            <a:rect l="l" t="t" r="r" b="b"/>
            <a:pathLst>
              <a:path w="3993761" h="3993761">
                <a:moveTo>
                  <a:pt x="0" y="0"/>
                </a:moveTo>
                <a:lnTo>
                  <a:pt x="3993761" y="0"/>
                </a:lnTo>
                <a:lnTo>
                  <a:pt x="3993761" y="3993761"/>
                </a:lnTo>
                <a:lnTo>
                  <a:pt x="0" y="3993761"/>
                </a:lnTo>
                <a:lnTo>
                  <a:pt x="0" y="0"/>
                </a:lnTo>
                <a:close/>
              </a:path>
            </a:pathLst>
          </a:custGeom>
          <a:blipFill>
            <a:blip r:embed="rId4"/>
            <a:stretch>
              <a:fillRect/>
            </a:stretch>
          </a:blipFill>
        </p:spPr>
        <p:txBody>
          <a:bodyPr/>
          <a:lstStyle/>
          <a:p>
            <a:endParaRPr lang="en-US"/>
          </a:p>
        </p:txBody>
      </p:sp>
      <p:sp>
        <p:nvSpPr>
          <p:cNvPr id="5" name="Freeform 5"/>
          <p:cNvSpPr/>
          <p:nvPr/>
        </p:nvSpPr>
        <p:spPr>
          <a:xfrm>
            <a:off x="12933453" y="818602"/>
            <a:ext cx="3993761" cy="3993761"/>
          </a:xfrm>
          <a:custGeom>
            <a:avLst/>
            <a:gdLst/>
            <a:ahLst/>
            <a:cxnLst/>
            <a:rect l="l" t="t" r="r" b="b"/>
            <a:pathLst>
              <a:path w="3993761" h="3993761">
                <a:moveTo>
                  <a:pt x="0" y="0"/>
                </a:moveTo>
                <a:lnTo>
                  <a:pt x="3993761" y="0"/>
                </a:lnTo>
                <a:lnTo>
                  <a:pt x="3993761" y="3993761"/>
                </a:lnTo>
                <a:lnTo>
                  <a:pt x="0" y="3993761"/>
                </a:lnTo>
                <a:lnTo>
                  <a:pt x="0" y="0"/>
                </a:lnTo>
                <a:close/>
              </a:path>
            </a:pathLst>
          </a:custGeom>
          <a:blipFill>
            <a:blip r:embed="rId4"/>
            <a:stretch>
              <a:fillRect/>
            </a:stretch>
          </a:blipFill>
        </p:spPr>
        <p:txBody>
          <a:bodyPr/>
          <a:lstStyle/>
          <a:p>
            <a:endParaRPr lang="en-US"/>
          </a:p>
        </p:txBody>
      </p:sp>
      <p:sp>
        <p:nvSpPr>
          <p:cNvPr id="6" name="TextBox 6"/>
          <p:cNvSpPr txBox="1"/>
          <p:nvPr/>
        </p:nvSpPr>
        <p:spPr>
          <a:xfrm>
            <a:off x="6352962" y="3862712"/>
            <a:ext cx="4776665" cy="1718419"/>
          </a:xfrm>
          <a:prstGeom prst="rect">
            <a:avLst/>
          </a:prstGeom>
        </p:spPr>
        <p:txBody>
          <a:bodyPr wrap="square" lIns="0" tIns="0" rIns="0" bIns="0" rtlCol="0" anchor="t">
            <a:spAutoFit/>
          </a:bodyPr>
          <a:lstStyle/>
          <a:p>
            <a:pPr algn="ctr">
              <a:lnSpc>
                <a:spcPts val="13439"/>
              </a:lnSpc>
              <a:spcBef>
                <a:spcPct val="0"/>
              </a:spcBef>
            </a:pPr>
            <a:r>
              <a:rPr lang="en-US" sz="9599" dirty="0">
                <a:solidFill>
                  <a:srgbClr val="000000"/>
                </a:solidFill>
                <a:latin typeface="Cloud Bold"/>
              </a:rPr>
              <a:t>$330.09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053111" y="193187"/>
            <a:ext cx="9595887" cy="5540826"/>
          </a:xfrm>
          <a:custGeom>
            <a:avLst/>
            <a:gdLst/>
            <a:ahLst/>
            <a:cxnLst/>
            <a:rect l="l" t="t" r="r" b="b"/>
            <a:pathLst>
              <a:path w="9595887" h="5540826">
                <a:moveTo>
                  <a:pt x="0" y="0"/>
                </a:moveTo>
                <a:lnTo>
                  <a:pt x="9595887" y="0"/>
                </a:lnTo>
                <a:lnTo>
                  <a:pt x="9595887" y="5540827"/>
                </a:lnTo>
                <a:lnTo>
                  <a:pt x="0" y="5540827"/>
                </a:lnTo>
                <a:lnTo>
                  <a:pt x="0" y="0"/>
                </a:lnTo>
                <a:close/>
              </a:path>
            </a:pathLst>
          </a:custGeom>
          <a:blipFill>
            <a:blip r:embed="rId2"/>
            <a:stretch>
              <a:fillRect t="-1230" b="-5490"/>
            </a:stretch>
          </a:blipFill>
        </p:spPr>
        <p:txBody>
          <a:bodyPr/>
          <a:lstStyle/>
          <a:p>
            <a:endParaRPr lang="en-US"/>
          </a:p>
        </p:txBody>
      </p:sp>
      <p:sp>
        <p:nvSpPr>
          <p:cNvPr id="3" name="TextBox 3"/>
          <p:cNvSpPr txBox="1"/>
          <p:nvPr/>
        </p:nvSpPr>
        <p:spPr>
          <a:xfrm>
            <a:off x="272291" y="5165590"/>
            <a:ext cx="15376707" cy="5122546"/>
          </a:xfrm>
          <a:prstGeom prst="rect">
            <a:avLst/>
          </a:prstGeom>
        </p:spPr>
        <p:txBody>
          <a:bodyPr lIns="0" tIns="0" rIns="0" bIns="0" rtlCol="0" anchor="t">
            <a:spAutoFit/>
          </a:bodyPr>
          <a:lstStyle/>
          <a:p>
            <a:pPr algn="ctr">
              <a:lnSpc>
                <a:spcPts val="3359"/>
              </a:lnSpc>
              <a:spcBef>
                <a:spcPct val="0"/>
              </a:spcBef>
            </a:pPr>
            <a:r>
              <a:rPr lang="en-US" sz="2399" dirty="0">
                <a:solidFill>
                  <a:srgbClr val="000000"/>
                </a:solidFill>
                <a:latin typeface="Cloud Bold"/>
              </a:rPr>
              <a:t>:</a:t>
            </a:r>
          </a:p>
          <a:p>
            <a:pPr algn="ctr">
              <a:lnSpc>
                <a:spcPts val="4199"/>
              </a:lnSpc>
              <a:spcBef>
                <a:spcPct val="0"/>
              </a:spcBef>
            </a:pPr>
            <a:r>
              <a:rPr lang="en-US" sz="2999" dirty="0">
                <a:solidFill>
                  <a:srgbClr val="000000"/>
                </a:solidFill>
                <a:latin typeface="Cloud Bold"/>
              </a:rPr>
              <a:t>To develop a workshop for use by the Areas, Districts, and groups to increase the awareness and the benefits of sponsorship, both personal and service to all members. </a:t>
            </a:r>
          </a:p>
          <a:p>
            <a:pPr algn="ctr">
              <a:lnSpc>
                <a:spcPts val="4199"/>
              </a:lnSpc>
              <a:spcBef>
                <a:spcPct val="0"/>
              </a:spcBef>
            </a:pPr>
            <a:r>
              <a:rPr lang="en-US" sz="2999" dirty="0">
                <a:solidFill>
                  <a:srgbClr val="000000"/>
                </a:solidFill>
                <a:latin typeface="Cloud Bold"/>
              </a:rPr>
              <a:t>We were to consider the following:</a:t>
            </a:r>
          </a:p>
          <a:p>
            <a:pPr algn="ctr">
              <a:lnSpc>
                <a:spcPts val="4199"/>
              </a:lnSpc>
              <a:spcBef>
                <a:spcPct val="0"/>
              </a:spcBef>
            </a:pPr>
            <a:r>
              <a:rPr lang="en-US" sz="2999" dirty="0">
                <a:solidFill>
                  <a:srgbClr val="000000"/>
                </a:solidFill>
                <a:latin typeface="Cloud Bold"/>
              </a:rPr>
              <a:t>•What is the difference between personal and service sponsorship? Are both needed and why?</a:t>
            </a:r>
          </a:p>
          <a:p>
            <a:pPr algn="ctr">
              <a:lnSpc>
                <a:spcPts val="4199"/>
              </a:lnSpc>
              <a:spcBef>
                <a:spcPct val="0"/>
              </a:spcBef>
            </a:pPr>
            <a:r>
              <a:rPr lang="en-US" sz="2999" dirty="0">
                <a:solidFill>
                  <a:srgbClr val="000000"/>
                </a:solidFill>
                <a:latin typeface="Cloud Bold"/>
              </a:rPr>
              <a:t>•How do we encourage awareness of the two types of sponsorship using current literature.</a:t>
            </a:r>
          </a:p>
          <a:p>
            <a:pPr algn="ctr">
              <a:lnSpc>
                <a:spcPts val="4199"/>
              </a:lnSpc>
              <a:spcBef>
                <a:spcPct val="0"/>
              </a:spcBef>
            </a:pPr>
            <a:r>
              <a:rPr lang="en-US" sz="2999" dirty="0">
                <a:solidFill>
                  <a:srgbClr val="000000"/>
                </a:solidFill>
                <a:latin typeface="Cloud Bold"/>
              </a:rPr>
              <a:t>•How do we find a Sponsor?</a:t>
            </a:r>
          </a:p>
          <a:p>
            <a:pPr algn="ctr">
              <a:lnSpc>
                <a:spcPts val="4199"/>
              </a:lnSpc>
              <a:spcBef>
                <a:spcPct val="0"/>
              </a:spcBef>
            </a:pPr>
            <a:r>
              <a:rPr lang="en-US" sz="2999" dirty="0">
                <a:solidFill>
                  <a:srgbClr val="000000"/>
                </a:solidFill>
                <a:latin typeface="Cloud Bold"/>
              </a:rPr>
              <a:t>•What is the role of a personal Sponsor? What is the role of a Service Sponsor?</a:t>
            </a:r>
          </a:p>
        </p:txBody>
      </p:sp>
      <p:sp>
        <p:nvSpPr>
          <p:cNvPr id="4" name="TextBox 4"/>
          <p:cNvSpPr txBox="1"/>
          <p:nvPr/>
        </p:nvSpPr>
        <p:spPr>
          <a:xfrm>
            <a:off x="0" y="618172"/>
            <a:ext cx="5592436" cy="2460628"/>
          </a:xfrm>
          <a:prstGeom prst="rect">
            <a:avLst/>
          </a:prstGeom>
        </p:spPr>
        <p:txBody>
          <a:bodyPr lIns="0" tIns="0" rIns="0" bIns="0" rtlCol="0" anchor="t">
            <a:spAutoFit/>
          </a:bodyPr>
          <a:lstStyle/>
          <a:p>
            <a:pPr algn="ctr">
              <a:lnSpc>
                <a:spcPts val="9799"/>
              </a:lnSpc>
              <a:spcBef>
                <a:spcPct val="0"/>
              </a:spcBef>
            </a:pPr>
            <a:r>
              <a:rPr lang="en-US" sz="6999">
                <a:solidFill>
                  <a:srgbClr val="C21D16"/>
                </a:solidFill>
                <a:latin typeface="Cloud Bold"/>
              </a:rPr>
              <a:t>Sponsorship Workshop</a:t>
            </a:r>
          </a:p>
        </p:txBody>
      </p:sp>
      <p:sp>
        <p:nvSpPr>
          <p:cNvPr id="5" name="TextBox 5"/>
          <p:cNvSpPr txBox="1"/>
          <p:nvPr/>
        </p:nvSpPr>
        <p:spPr>
          <a:xfrm>
            <a:off x="8483888" y="2213859"/>
            <a:ext cx="4169911" cy="573406"/>
          </a:xfrm>
          <a:prstGeom prst="rect">
            <a:avLst/>
          </a:prstGeom>
        </p:spPr>
        <p:txBody>
          <a:bodyPr lIns="0" tIns="0" rIns="0" bIns="0" rtlCol="0" anchor="t">
            <a:spAutoFit/>
          </a:bodyPr>
          <a:lstStyle/>
          <a:p>
            <a:pPr algn="ctr">
              <a:lnSpc>
                <a:spcPts val="4619"/>
              </a:lnSpc>
              <a:spcBef>
                <a:spcPct val="0"/>
              </a:spcBef>
            </a:pPr>
            <a:r>
              <a:rPr lang="en-US" sz="3299">
                <a:solidFill>
                  <a:srgbClr val="000000"/>
                </a:solidFill>
                <a:latin typeface="Cloud Bold"/>
              </a:rPr>
              <a:t>Sponsor</a:t>
            </a:r>
          </a:p>
        </p:txBody>
      </p:sp>
      <p:sp>
        <p:nvSpPr>
          <p:cNvPr id="6" name="TextBox 6"/>
          <p:cNvSpPr txBox="1"/>
          <p:nvPr/>
        </p:nvSpPr>
        <p:spPr>
          <a:xfrm>
            <a:off x="11364218" y="2711065"/>
            <a:ext cx="4150069" cy="573406"/>
          </a:xfrm>
          <a:prstGeom prst="rect">
            <a:avLst/>
          </a:prstGeom>
        </p:spPr>
        <p:txBody>
          <a:bodyPr lIns="0" tIns="0" rIns="0" bIns="0" rtlCol="0" anchor="t">
            <a:spAutoFit/>
          </a:bodyPr>
          <a:lstStyle/>
          <a:p>
            <a:pPr algn="ctr">
              <a:lnSpc>
                <a:spcPts val="4619"/>
              </a:lnSpc>
              <a:spcBef>
                <a:spcPct val="0"/>
              </a:spcBef>
            </a:pPr>
            <a:r>
              <a:rPr lang="en-US" sz="3299">
                <a:solidFill>
                  <a:srgbClr val="000000"/>
                </a:solidFill>
                <a:latin typeface="Cloud Bold"/>
              </a:rPr>
              <a:t> Sponsee</a:t>
            </a:r>
          </a:p>
        </p:txBody>
      </p:sp>
      <p:sp>
        <p:nvSpPr>
          <p:cNvPr id="7" name="TextBox 7"/>
          <p:cNvSpPr txBox="1"/>
          <p:nvPr/>
        </p:nvSpPr>
        <p:spPr>
          <a:xfrm>
            <a:off x="5592436" y="2505394"/>
            <a:ext cx="4150069" cy="573406"/>
          </a:xfrm>
          <a:prstGeom prst="rect">
            <a:avLst/>
          </a:prstGeom>
        </p:spPr>
        <p:txBody>
          <a:bodyPr lIns="0" tIns="0" rIns="0" bIns="0" rtlCol="0" anchor="t">
            <a:spAutoFit/>
          </a:bodyPr>
          <a:lstStyle/>
          <a:p>
            <a:pPr algn="ctr">
              <a:lnSpc>
                <a:spcPts val="4619"/>
              </a:lnSpc>
              <a:spcBef>
                <a:spcPct val="0"/>
              </a:spcBef>
            </a:pPr>
            <a:r>
              <a:rPr lang="en-US" sz="3299">
                <a:solidFill>
                  <a:srgbClr val="000000"/>
                </a:solidFill>
                <a:latin typeface="Cloud Bold"/>
              </a:rPr>
              <a:t>Service Sponsor</a:t>
            </a:r>
          </a:p>
        </p:txBody>
      </p:sp>
      <p:sp>
        <p:nvSpPr>
          <p:cNvPr id="8" name="TextBox 8"/>
          <p:cNvSpPr txBox="1"/>
          <p:nvPr/>
        </p:nvSpPr>
        <p:spPr>
          <a:xfrm>
            <a:off x="944220" y="4382633"/>
            <a:ext cx="3780180" cy="859210"/>
          </a:xfrm>
          <a:prstGeom prst="rect">
            <a:avLst/>
          </a:prstGeom>
        </p:spPr>
        <p:txBody>
          <a:bodyPr wrap="square" lIns="0" tIns="0" rIns="0" bIns="0" rtlCol="0" anchor="t">
            <a:spAutoFit/>
          </a:bodyPr>
          <a:lstStyle/>
          <a:p>
            <a:pPr algn="ctr">
              <a:lnSpc>
                <a:spcPts val="6719"/>
              </a:lnSpc>
              <a:spcBef>
                <a:spcPct val="0"/>
              </a:spcBef>
            </a:pPr>
            <a:r>
              <a:rPr lang="en-US" sz="4799" dirty="0">
                <a:solidFill>
                  <a:srgbClr val="000000"/>
                </a:solidFill>
                <a:latin typeface="Cloud Bold"/>
              </a:rPr>
              <a:t>The Charge: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85261" y="616942"/>
            <a:ext cx="6169465" cy="4352244"/>
          </a:xfrm>
          <a:custGeom>
            <a:avLst/>
            <a:gdLst/>
            <a:ahLst/>
            <a:cxnLst/>
            <a:rect l="l" t="t" r="r" b="b"/>
            <a:pathLst>
              <a:path w="6169465" h="4352244">
                <a:moveTo>
                  <a:pt x="0" y="0"/>
                </a:moveTo>
                <a:lnTo>
                  <a:pt x="6169465" y="0"/>
                </a:lnTo>
                <a:lnTo>
                  <a:pt x="6169465" y="4352245"/>
                </a:lnTo>
                <a:lnTo>
                  <a:pt x="0" y="4352245"/>
                </a:lnTo>
                <a:lnTo>
                  <a:pt x="0" y="0"/>
                </a:lnTo>
                <a:close/>
              </a:path>
            </a:pathLst>
          </a:custGeom>
          <a:blipFill>
            <a:blip r:embed="rId2"/>
            <a:stretch>
              <a:fillRect/>
            </a:stretch>
          </a:blipFill>
        </p:spPr>
        <p:txBody>
          <a:bodyPr/>
          <a:lstStyle/>
          <a:p>
            <a:endParaRPr lang="en-US"/>
          </a:p>
        </p:txBody>
      </p:sp>
      <p:sp>
        <p:nvSpPr>
          <p:cNvPr id="3" name="TextBox 3"/>
          <p:cNvSpPr txBox="1"/>
          <p:nvPr/>
        </p:nvSpPr>
        <p:spPr>
          <a:xfrm>
            <a:off x="6608412" y="2101474"/>
            <a:ext cx="9975546" cy="6015357"/>
          </a:xfrm>
          <a:prstGeom prst="rect">
            <a:avLst/>
          </a:prstGeom>
        </p:spPr>
        <p:txBody>
          <a:bodyPr lIns="0" tIns="0" rIns="0" bIns="0" rtlCol="0" anchor="t">
            <a:spAutoFit/>
          </a:bodyPr>
          <a:lstStyle/>
          <a:p>
            <a:pPr algn="ctr">
              <a:lnSpc>
                <a:spcPts val="8539"/>
              </a:lnSpc>
            </a:pPr>
            <a:r>
              <a:rPr lang="en-US" sz="6099">
                <a:solidFill>
                  <a:srgbClr val="000000"/>
                </a:solidFill>
                <a:latin typeface="Cloud Bold"/>
              </a:rPr>
              <a:t>Topics:</a:t>
            </a:r>
          </a:p>
          <a:p>
            <a:pPr algn="ctr">
              <a:lnSpc>
                <a:spcPts val="5599"/>
              </a:lnSpc>
            </a:pPr>
            <a:r>
              <a:rPr lang="en-US" sz="3999">
                <a:solidFill>
                  <a:srgbClr val="000000"/>
                </a:solidFill>
                <a:latin typeface="Cloud"/>
              </a:rPr>
              <a:t>1.How to Get and Use a Sponsor</a:t>
            </a:r>
          </a:p>
          <a:p>
            <a:pPr algn="ctr">
              <a:lnSpc>
                <a:spcPts val="5599"/>
              </a:lnSpc>
            </a:pPr>
            <a:r>
              <a:rPr lang="en-US" sz="3999">
                <a:solidFill>
                  <a:srgbClr val="000000"/>
                </a:solidFill>
                <a:latin typeface="Cloud"/>
              </a:rPr>
              <a:t>2. How to Navigate the Relationship</a:t>
            </a:r>
          </a:p>
          <a:p>
            <a:pPr algn="ctr">
              <a:lnSpc>
                <a:spcPts val="5599"/>
              </a:lnSpc>
            </a:pPr>
            <a:r>
              <a:rPr lang="en-US" sz="3999">
                <a:solidFill>
                  <a:srgbClr val="000000"/>
                </a:solidFill>
                <a:latin typeface="Cloud"/>
              </a:rPr>
              <a:t>3. Challenges of Getting and </a:t>
            </a:r>
          </a:p>
          <a:p>
            <a:pPr algn="ctr">
              <a:lnSpc>
                <a:spcPts val="5599"/>
              </a:lnSpc>
            </a:pPr>
            <a:r>
              <a:rPr lang="en-US" sz="3999">
                <a:solidFill>
                  <a:srgbClr val="000000"/>
                </a:solidFill>
                <a:latin typeface="Cloud"/>
              </a:rPr>
              <a:t>Using a Sponsor</a:t>
            </a:r>
          </a:p>
          <a:p>
            <a:pPr algn="ctr">
              <a:lnSpc>
                <a:spcPts val="5599"/>
              </a:lnSpc>
            </a:pPr>
            <a:r>
              <a:rPr lang="en-US" sz="3999">
                <a:solidFill>
                  <a:srgbClr val="000000"/>
                </a:solidFill>
                <a:latin typeface="Cloud"/>
              </a:rPr>
              <a:t>4 .Service Sponsorship</a:t>
            </a:r>
          </a:p>
          <a:p>
            <a:pPr algn="ctr">
              <a:lnSpc>
                <a:spcPts val="5599"/>
              </a:lnSpc>
              <a:spcBef>
                <a:spcPct val="0"/>
              </a:spcBef>
            </a:pPr>
            <a:r>
              <a:rPr lang="en-US" sz="3999">
                <a:solidFill>
                  <a:srgbClr val="000000"/>
                </a:solidFill>
                <a:latin typeface="Cloud"/>
              </a:rPr>
              <a:t>5. I want to Be a Personal or Service Sponsor</a:t>
            </a:r>
          </a:p>
        </p:txBody>
      </p:sp>
      <p:sp>
        <p:nvSpPr>
          <p:cNvPr id="4" name="TextBox 4"/>
          <p:cNvSpPr txBox="1"/>
          <p:nvPr/>
        </p:nvSpPr>
        <p:spPr>
          <a:xfrm>
            <a:off x="0" y="5970697"/>
            <a:ext cx="5892180" cy="1735456"/>
          </a:xfrm>
          <a:prstGeom prst="rect">
            <a:avLst/>
          </a:prstGeom>
        </p:spPr>
        <p:txBody>
          <a:bodyPr lIns="0" tIns="0" rIns="0" bIns="0" rtlCol="0" anchor="t">
            <a:spAutoFit/>
          </a:bodyPr>
          <a:lstStyle/>
          <a:p>
            <a:pPr algn="ctr">
              <a:lnSpc>
                <a:spcPts val="4619"/>
              </a:lnSpc>
              <a:spcBef>
                <a:spcPct val="0"/>
              </a:spcBef>
            </a:pPr>
            <a:r>
              <a:rPr lang="en-US" sz="3299">
                <a:solidFill>
                  <a:srgbClr val="000000"/>
                </a:solidFill>
                <a:latin typeface="Cloud Bold"/>
              </a:rPr>
              <a:t> Skits</a:t>
            </a:r>
          </a:p>
          <a:p>
            <a:pPr algn="ctr">
              <a:lnSpc>
                <a:spcPts val="4619"/>
              </a:lnSpc>
              <a:spcBef>
                <a:spcPct val="0"/>
              </a:spcBef>
            </a:pPr>
            <a:r>
              <a:rPr lang="en-US" sz="3299">
                <a:solidFill>
                  <a:srgbClr val="000000"/>
                </a:solidFill>
                <a:latin typeface="Cloud Bold"/>
              </a:rPr>
              <a:t> Full day, Half Day and 30 min workshops were presented</a:t>
            </a:r>
          </a:p>
        </p:txBody>
      </p:sp>
      <p:sp>
        <p:nvSpPr>
          <p:cNvPr id="5" name="TextBox 5"/>
          <p:cNvSpPr txBox="1"/>
          <p:nvPr/>
        </p:nvSpPr>
        <p:spPr>
          <a:xfrm>
            <a:off x="3394566" y="8933497"/>
            <a:ext cx="8753252" cy="1154431"/>
          </a:xfrm>
          <a:prstGeom prst="rect">
            <a:avLst/>
          </a:prstGeom>
        </p:spPr>
        <p:txBody>
          <a:bodyPr lIns="0" tIns="0" rIns="0" bIns="0" rtlCol="0" anchor="t">
            <a:spAutoFit/>
          </a:bodyPr>
          <a:lstStyle/>
          <a:p>
            <a:pPr algn="ctr">
              <a:lnSpc>
                <a:spcPts val="4619"/>
              </a:lnSpc>
              <a:spcBef>
                <a:spcPct val="0"/>
              </a:spcBef>
            </a:pPr>
            <a:r>
              <a:rPr lang="en-US" sz="3299">
                <a:solidFill>
                  <a:srgbClr val="000000"/>
                </a:solidFill>
                <a:latin typeface="Cloud Bold"/>
              </a:rPr>
              <a:t> Full Workshop is available on AFG Connects</a:t>
            </a:r>
          </a:p>
          <a:p>
            <a:pPr algn="ctr">
              <a:lnSpc>
                <a:spcPts val="4619"/>
              </a:lnSpc>
              <a:spcBef>
                <a:spcPct val="0"/>
              </a:spcBef>
            </a:pPr>
            <a:r>
              <a:rPr lang="en-US" sz="3299">
                <a:solidFill>
                  <a:srgbClr val="000000"/>
                </a:solidFill>
                <a:latin typeface="Cloud Bold"/>
              </a:rPr>
              <a:t>or I can e-mail to you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736610" y="3570140"/>
            <a:ext cx="11941084" cy="6716860"/>
          </a:xfrm>
          <a:custGeom>
            <a:avLst/>
            <a:gdLst/>
            <a:ahLst/>
            <a:cxnLst/>
            <a:rect l="l" t="t" r="r" b="b"/>
            <a:pathLst>
              <a:path w="11941084" h="6716860">
                <a:moveTo>
                  <a:pt x="0" y="0"/>
                </a:moveTo>
                <a:lnTo>
                  <a:pt x="11941084" y="0"/>
                </a:lnTo>
                <a:lnTo>
                  <a:pt x="11941084" y="6716860"/>
                </a:lnTo>
                <a:lnTo>
                  <a:pt x="0" y="6716860"/>
                </a:lnTo>
                <a:lnTo>
                  <a:pt x="0" y="0"/>
                </a:lnTo>
                <a:close/>
              </a:path>
            </a:pathLst>
          </a:custGeom>
          <a:blipFill>
            <a:blip r:embed="rId2"/>
            <a:stretch>
              <a:fillRect/>
            </a:stretch>
          </a:blipFill>
        </p:spPr>
        <p:txBody>
          <a:bodyPr/>
          <a:lstStyle/>
          <a:p>
            <a:endParaRPr lang="en-US"/>
          </a:p>
        </p:txBody>
      </p:sp>
      <p:sp>
        <p:nvSpPr>
          <p:cNvPr id="3" name="TextBox 3"/>
          <p:cNvSpPr txBox="1"/>
          <p:nvPr/>
        </p:nvSpPr>
        <p:spPr>
          <a:xfrm>
            <a:off x="2940911" y="841962"/>
            <a:ext cx="11532483" cy="3091666"/>
          </a:xfrm>
          <a:prstGeom prst="rect">
            <a:avLst/>
          </a:prstGeom>
        </p:spPr>
        <p:txBody>
          <a:bodyPr lIns="0" tIns="0" rIns="0" bIns="0" rtlCol="0" anchor="t">
            <a:spAutoFit/>
          </a:bodyPr>
          <a:lstStyle/>
          <a:p>
            <a:pPr algn="ctr">
              <a:lnSpc>
                <a:spcPts val="9751"/>
              </a:lnSpc>
            </a:pPr>
            <a:r>
              <a:rPr lang="en-US" sz="12502">
                <a:solidFill>
                  <a:srgbClr val="000000"/>
                </a:solidFill>
                <a:latin typeface="Feeling Passionate"/>
              </a:rPr>
              <a:t>Stepping Stones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11302" y="-10925788"/>
            <a:ext cx="15768684" cy="15768684"/>
          </a:xfrm>
          <a:custGeom>
            <a:avLst/>
            <a:gdLst/>
            <a:ahLst/>
            <a:cxnLst/>
            <a:rect l="l" t="t" r="r" b="b"/>
            <a:pathLst>
              <a:path w="15768684" h="15768684">
                <a:moveTo>
                  <a:pt x="0" y="0"/>
                </a:moveTo>
                <a:lnTo>
                  <a:pt x="15768684" y="0"/>
                </a:lnTo>
                <a:lnTo>
                  <a:pt x="15768684" y="15768684"/>
                </a:lnTo>
                <a:lnTo>
                  <a:pt x="0" y="1576868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1490616" y="4075393"/>
            <a:ext cx="15768684" cy="15768684"/>
          </a:xfrm>
          <a:custGeom>
            <a:avLst/>
            <a:gdLst/>
            <a:ahLst/>
            <a:cxnLst/>
            <a:rect l="l" t="t" r="r" b="b"/>
            <a:pathLst>
              <a:path w="15768684" h="15768684">
                <a:moveTo>
                  <a:pt x="0" y="0"/>
                </a:moveTo>
                <a:lnTo>
                  <a:pt x="15768684" y="0"/>
                </a:lnTo>
                <a:lnTo>
                  <a:pt x="15768684" y="15768684"/>
                </a:lnTo>
                <a:lnTo>
                  <a:pt x="0" y="1576868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TextBox 4"/>
          <p:cNvSpPr txBox="1"/>
          <p:nvPr/>
        </p:nvSpPr>
        <p:spPr>
          <a:xfrm>
            <a:off x="1331899" y="306241"/>
            <a:ext cx="14266689" cy="2234567"/>
          </a:xfrm>
          <a:prstGeom prst="rect">
            <a:avLst/>
          </a:prstGeom>
        </p:spPr>
        <p:txBody>
          <a:bodyPr lIns="0" tIns="0" rIns="0" bIns="0" rtlCol="0" anchor="t">
            <a:spAutoFit/>
          </a:bodyPr>
          <a:lstStyle/>
          <a:p>
            <a:pPr algn="ctr">
              <a:lnSpc>
                <a:spcPts val="8399"/>
              </a:lnSpc>
            </a:pPr>
            <a:r>
              <a:rPr lang="en-US" sz="5999">
                <a:solidFill>
                  <a:srgbClr val="000000"/>
                </a:solidFill>
                <a:latin typeface="Cloud Bold"/>
              </a:rPr>
              <a:t>Charge: </a:t>
            </a:r>
          </a:p>
          <a:p>
            <a:pPr algn="ctr">
              <a:lnSpc>
                <a:spcPts val="4619"/>
              </a:lnSpc>
              <a:spcBef>
                <a:spcPct val="0"/>
              </a:spcBef>
            </a:pPr>
            <a:r>
              <a:rPr lang="en-US" sz="3299">
                <a:solidFill>
                  <a:srgbClr val="000000"/>
                </a:solidFill>
                <a:latin typeface="Cloud Bold"/>
              </a:rPr>
              <a:t> To hold the the WSC in New York State every 3 years in order to allow Delegetes the opportunity to visit Stepping Stones   </a:t>
            </a:r>
          </a:p>
        </p:txBody>
      </p:sp>
      <p:sp>
        <p:nvSpPr>
          <p:cNvPr id="5" name="TextBox 5"/>
          <p:cNvSpPr txBox="1"/>
          <p:nvPr/>
        </p:nvSpPr>
        <p:spPr>
          <a:xfrm>
            <a:off x="-900655" y="2910590"/>
            <a:ext cx="18288000" cy="1932306"/>
          </a:xfrm>
          <a:prstGeom prst="rect">
            <a:avLst/>
          </a:prstGeom>
        </p:spPr>
        <p:txBody>
          <a:bodyPr lIns="0" tIns="0" rIns="0" bIns="0" rtlCol="0" anchor="t">
            <a:spAutoFit/>
          </a:bodyPr>
          <a:lstStyle/>
          <a:p>
            <a:pPr algn="ctr">
              <a:lnSpc>
                <a:spcPts val="6019"/>
              </a:lnSpc>
            </a:pPr>
            <a:r>
              <a:rPr lang="en-US" sz="4299">
                <a:solidFill>
                  <a:srgbClr val="000000"/>
                </a:solidFill>
                <a:latin typeface="Cloud Bold"/>
              </a:rPr>
              <a:t>Discussion:</a:t>
            </a:r>
          </a:p>
          <a:p>
            <a:pPr algn="ctr">
              <a:lnSpc>
                <a:spcPts val="4619"/>
              </a:lnSpc>
              <a:spcBef>
                <a:spcPct val="0"/>
              </a:spcBef>
            </a:pPr>
            <a:r>
              <a:rPr lang="en-US" sz="3299">
                <a:solidFill>
                  <a:srgbClr val="000000"/>
                </a:solidFill>
                <a:latin typeface="Cloud Bold"/>
              </a:rPr>
              <a:t>*For 64 years the conference has included in their budget and equalized expense an allowance for the Delegate visits.</a:t>
            </a:r>
          </a:p>
        </p:txBody>
      </p:sp>
      <p:sp>
        <p:nvSpPr>
          <p:cNvPr id="6" name="TextBox 6"/>
          <p:cNvSpPr txBox="1"/>
          <p:nvPr/>
        </p:nvSpPr>
        <p:spPr>
          <a:xfrm>
            <a:off x="-239315" y="5076825"/>
            <a:ext cx="17409117" cy="4481196"/>
          </a:xfrm>
          <a:prstGeom prst="rect">
            <a:avLst/>
          </a:prstGeom>
        </p:spPr>
        <p:txBody>
          <a:bodyPr lIns="0" tIns="0" rIns="0" bIns="0" rtlCol="0" anchor="t">
            <a:spAutoFit/>
          </a:bodyPr>
          <a:lstStyle/>
          <a:p>
            <a:pPr algn="ctr">
              <a:lnSpc>
                <a:spcPts val="4479"/>
              </a:lnSpc>
            </a:pPr>
            <a:r>
              <a:rPr lang="en-US" sz="3199">
                <a:solidFill>
                  <a:srgbClr val="000000"/>
                </a:solidFill>
                <a:latin typeface="Cloud Bold"/>
              </a:rPr>
              <a:t>*Holding the conference in NY state will result in an increase in Conference costs.</a:t>
            </a:r>
          </a:p>
          <a:p>
            <a:pPr algn="ctr">
              <a:lnSpc>
                <a:spcPts val="4479"/>
              </a:lnSpc>
            </a:pPr>
            <a:r>
              <a:rPr lang="en-US" sz="3199">
                <a:solidFill>
                  <a:srgbClr val="000000"/>
                </a:solidFill>
                <a:latin typeface="Cloud Bold"/>
              </a:rPr>
              <a:t>*Delegates were asked to contact their Areas for input on the importance of</a:t>
            </a:r>
          </a:p>
          <a:p>
            <a:pPr algn="ctr">
              <a:lnSpc>
                <a:spcPts val="4479"/>
              </a:lnSpc>
            </a:pPr>
            <a:r>
              <a:rPr lang="en-US" sz="3199">
                <a:solidFill>
                  <a:srgbClr val="000000"/>
                </a:solidFill>
                <a:latin typeface="Cloud Bold"/>
              </a:rPr>
              <a:t> this spiritual visit.</a:t>
            </a:r>
          </a:p>
          <a:p>
            <a:pPr algn="ctr">
              <a:lnSpc>
                <a:spcPts val="4479"/>
              </a:lnSpc>
            </a:pPr>
            <a:r>
              <a:rPr lang="en-US" sz="3199">
                <a:solidFill>
                  <a:srgbClr val="000000"/>
                </a:solidFill>
                <a:latin typeface="Cloud Bold"/>
              </a:rPr>
              <a:t>*A Committee was formed by the Delegates to plan the visit after the 2025 Conference.</a:t>
            </a:r>
          </a:p>
          <a:p>
            <a:pPr algn="ctr">
              <a:lnSpc>
                <a:spcPts val="4479"/>
              </a:lnSpc>
            </a:pPr>
            <a:r>
              <a:rPr lang="en-US" sz="3199">
                <a:solidFill>
                  <a:srgbClr val="000000"/>
                </a:solidFill>
                <a:latin typeface="Cloud Bold"/>
              </a:rPr>
              <a:t>*It was decided that the additional cost would be passed on to Areas in their equalized expense.</a:t>
            </a:r>
          </a:p>
          <a:p>
            <a:pPr algn="ctr">
              <a:lnSpc>
                <a:spcPts val="4479"/>
              </a:lnSpc>
            </a:pPr>
            <a:r>
              <a:rPr lang="en-US" sz="3199">
                <a:solidFill>
                  <a:srgbClr val="000000"/>
                </a:solidFill>
                <a:latin typeface="Cloud Bold"/>
              </a:rPr>
              <a:t>*A vote was taken and passed that the Spiritual Visit would continue for Delegates.</a:t>
            </a:r>
          </a:p>
          <a:p>
            <a:pPr algn="ctr">
              <a:lnSpc>
                <a:spcPts val="4479"/>
              </a:lnSpc>
              <a:spcBef>
                <a:spcPct val="0"/>
              </a:spcBef>
            </a:pPr>
            <a:endParaRPr lang="en-US" sz="3199">
              <a:solidFill>
                <a:srgbClr val="000000"/>
              </a:solidFill>
              <a:latin typeface="Cloud Bold"/>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05439" y="1028700"/>
            <a:ext cx="16962258" cy="8646218"/>
          </a:xfrm>
          <a:custGeom>
            <a:avLst/>
            <a:gdLst/>
            <a:ahLst/>
            <a:cxnLst/>
            <a:rect l="l" t="t" r="r" b="b"/>
            <a:pathLst>
              <a:path w="16962258" h="8646218">
                <a:moveTo>
                  <a:pt x="0" y="0"/>
                </a:moveTo>
                <a:lnTo>
                  <a:pt x="16962258" y="0"/>
                </a:lnTo>
                <a:lnTo>
                  <a:pt x="16962258" y="8646218"/>
                </a:lnTo>
                <a:lnTo>
                  <a:pt x="0" y="8646218"/>
                </a:lnTo>
                <a:lnTo>
                  <a:pt x="0" y="0"/>
                </a:lnTo>
                <a:close/>
              </a:path>
            </a:pathLst>
          </a:custGeom>
          <a:blipFill>
            <a:blip r:embed="rId2"/>
            <a:stretch>
              <a:fillRect t="-7334" b="-3069"/>
            </a:stretch>
          </a:blipFill>
        </p:spPr>
        <p:txBody>
          <a:bodyPr/>
          <a:lstStyle/>
          <a:p>
            <a:endParaRPr lang="en-US"/>
          </a:p>
        </p:txBody>
      </p:sp>
      <p:sp>
        <p:nvSpPr>
          <p:cNvPr id="3" name="TextBox 3"/>
          <p:cNvSpPr txBox="1"/>
          <p:nvPr/>
        </p:nvSpPr>
        <p:spPr>
          <a:xfrm>
            <a:off x="7042004" y="-87633"/>
            <a:ext cx="2452167" cy="1116333"/>
          </a:xfrm>
          <a:prstGeom prst="rect">
            <a:avLst/>
          </a:prstGeom>
        </p:spPr>
        <p:txBody>
          <a:bodyPr lIns="0" tIns="0" rIns="0" bIns="0" rtlCol="0" anchor="t">
            <a:spAutoFit/>
          </a:bodyPr>
          <a:lstStyle/>
          <a:p>
            <a:pPr algn="ctr">
              <a:lnSpc>
                <a:spcPts val="8819"/>
              </a:lnSpc>
              <a:spcBef>
                <a:spcPct val="0"/>
              </a:spcBef>
            </a:pPr>
            <a:r>
              <a:rPr lang="en-US" sz="6299">
                <a:solidFill>
                  <a:srgbClr val="FF3131"/>
                </a:solidFill>
                <a:latin typeface="Cloud Bold"/>
              </a:rPr>
              <a:t>EVENT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93373" y="1450472"/>
            <a:ext cx="16501254" cy="8836528"/>
          </a:xfrm>
          <a:custGeom>
            <a:avLst/>
            <a:gdLst/>
            <a:ahLst/>
            <a:cxnLst/>
            <a:rect l="l" t="t" r="r" b="b"/>
            <a:pathLst>
              <a:path w="16501254" h="8836528">
                <a:moveTo>
                  <a:pt x="0" y="0"/>
                </a:moveTo>
                <a:lnTo>
                  <a:pt x="16501254" y="0"/>
                </a:lnTo>
                <a:lnTo>
                  <a:pt x="16501254" y="8836528"/>
                </a:lnTo>
                <a:lnTo>
                  <a:pt x="0" y="8836528"/>
                </a:lnTo>
                <a:lnTo>
                  <a:pt x="0" y="0"/>
                </a:lnTo>
                <a:close/>
              </a:path>
            </a:pathLst>
          </a:custGeom>
          <a:blipFill>
            <a:blip r:embed="rId2"/>
            <a:stretch>
              <a:fillRect t="-5543" b="-18467"/>
            </a:stretch>
          </a:blipFill>
        </p:spPr>
        <p:txBody>
          <a:bodyPr/>
          <a:lstStyle/>
          <a:p>
            <a:endParaRPr lang="en-US"/>
          </a:p>
        </p:txBody>
      </p:sp>
      <p:sp>
        <p:nvSpPr>
          <p:cNvPr id="3" name="TextBox 3"/>
          <p:cNvSpPr txBox="1"/>
          <p:nvPr/>
        </p:nvSpPr>
        <p:spPr>
          <a:xfrm>
            <a:off x="3050685" y="334139"/>
            <a:ext cx="12341715" cy="1128514"/>
          </a:xfrm>
          <a:prstGeom prst="rect">
            <a:avLst/>
          </a:prstGeom>
        </p:spPr>
        <p:txBody>
          <a:bodyPr wrap="square" lIns="0" tIns="0" rIns="0" bIns="0" rtlCol="0" anchor="t">
            <a:spAutoFit/>
          </a:bodyPr>
          <a:lstStyle/>
          <a:p>
            <a:pPr algn="ctr">
              <a:lnSpc>
                <a:spcPts val="8819"/>
              </a:lnSpc>
              <a:spcBef>
                <a:spcPct val="0"/>
              </a:spcBef>
            </a:pPr>
            <a:r>
              <a:rPr lang="en-US" sz="6299" dirty="0">
                <a:solidFill>
                  <a:srgbClr val="2185AF"/>
                </a:solidFill>
                <a:latin typeface="Cloud Bold"/>
              </a:rPr>
              <a:t>AFG RECORDS  Next Generation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0" y="2059008"/>
            <a:ext cx="16828034" cy="4059557"/>
          </a:xfrm>
          <a:prstGeom prst="rect">
            <a:avLst/>
          </a:prstGeom>
        </p:spPr>
        <p:txBody>
          <a:bodyPr lIns="0" tIns="0" rIns="0" bIns="0" rtlCol="0" anchor="t">
            <a:spAutoFit/>
          </a:bodyPr>
          <a:lstStyle/>
          <a:p>
            <a:pPr algn="ctr">
              <a:lnSpc>
                <a:spcPts val="6159"/>
              </a:lnSpc>
            </a:pPr>
            <a:r>
              <a:rPr lang="en-US" sz="4399">
                <a:solidFill>
                  <a:srgbClr val="C21D16"/>
                </a:solidFill>
                <a:latin typeface="Cloud Bold"/>
              </a:rPr>
              <a:t>GEMS: Global Electronic Meeting Search</a:t>
            </a:r>
          </a:p>
          <a:p>
            <a:pPr algn="ctr">
              <a:lnSpc>
                <a:spcPts val="5179"/>
              </a:lnSpc>
            </a:pPr>
            <a:r>
              <a:rPr lang="en-US" sz="3699">
                <a:solidFill>
                  <a:srgbClr val="000000"/>
                </a:solidFill>
                <a:latin typeface="Cloud Bold"/>
              </a:rPr>
              <a:t>GEMS is focused on inviting members, rather than promoting meetings</a:t>
            </a:r>
          </a:p>
          <a:p>
            <a:pPr algn="ctr">
              <a:lnSpc>
                <a:spcPts val="5179"/>
              </a:lnSpc>
            </a:pPr>
            <a:r>
              <a:rPr lang="en-US" sz="3699">
                <a:solidFill>
                  <a:srgbClr val="000000"/>
                </a:solidFill>
                <a:latin typeface="Cloud Bold"/>
              </a:rPr>
              <a:t>GEMS is automatically updated when meetings are changed through the GRC (Group Records Coordinator) or website</a:t>
            </a:r>
          </a:p>
          <a:p>
            <a:pPr algn="ctr">
              <a:lnSpc>
                <a:spcPts val="5179"/>
              </a:lnSpc>
            </a:pPr>
            <a:r>
              <a:rPr lang="en-US" sz="3699">
                <a:solidFill>
                  <a:srgbClr val="000000"/>
                </a:solidFill>
                <a:latin typeface="Cloud Bold"/>
              </a:rPr>
              <a:t>Hybrid meetings are now on GEMS</a:t>
            </a:r>
          </a:p>
          <a:p>
            <a:pPr algn="ctr">
              <a:lnSpc>
                <a:spcPts val="5179"/>
              </a:lnSpc>
              <a:spcBef>
                <a:spcPct val="0"/>
              </a:spcBef>
            </a:pPr>
            <a:endParaRPr lang="en-US" sz="3699">
              <a:solidFill>
                <a:srgbClr val="000000"/>
              </a:solidFill>
              <a:latin typeface="Cloud Bold"/>
            </a:endParaRPr>
          </a:p>
        </p:txBody>
      </p:sp>
      <p:sp>
        <p:nvSpPr>
          <p:cNvPr id="3" name="TextBox 3"/>
          <p:cNvSpPr txBox="1"/>
          <p:nvPr/>
        </p:nvSpPr>
        <p:spPr>
          <a:xfrm>
            <a:off x="1552007" y="350519"/>
            <a:ext cx="14005768" cy="1397007"/>
          </a:xfrm>
          <a:prstGeom prst="rect">
            <a:avLst/>
          </a:prstGeom>
        </p:spPr>
        <p:txBody>
          <a:bodyPr lIns="0" tIns="0" rIns="0" bIns="0" rtlCol="0" anchor="t">
            <a:spAutoFit/>
          </a:bodyPr>
          <a:lstStyle/>
          <a:p>
            <a:pPr algn="ctr">
              <a:lnSpc>
                <a:spcPts val="11199"/>
              </a:lnSpc>
              <a:spcBef>
                <a:spcPct val="0"/>
              </a:spcBef>
            </a:pPr>
            <a:r>
              <a:rPr lang="en-US" sz="7999">
                <a:solidFill>
                  <a:srgbClr val="2185AF"/>
                </a:solidFill>
                <a:latin typeface="Cloud Bold"/>
              </a:rPr>
              <a:t>AFG Records Next Generation</a:t>
            </a:r>
          </a:p>
        </p:txBody>
      </p:sp>
      <p:sp>
        <p:nvSpPr>
          <p:cNvPr id="4" name="TextBox 4"/>
          <p:cNvSpPr txBox="1"/>
          <p:nvPr/>
        </p:nvSpPr>
        <p:spPr>
          <a:xfrm>
            <a:off x="-658490" y="6023315"/>
            <a:ext cx="17917790" cy="4385816"/>
          </a:xfrm>
          <a:prstGeom prst="rect">
            <a:avLst/>
          </a:prstGeom>
        </p:spPr>
        <p:txBody>
          <a:bodyPr lIns="0" tIns="0" rIns="0" bIns="0" rtlCol="0" anchor="t">
            <a:spAutoFit/>
          </a:bodyPr>
          <a:lstStyle/>
          <a:p>
            <a:pPr algn="ctr">
              <a:lnSpc>
                <a:spcPts val="5664"/>
              </a:lnSpc>
            </a:pPr>
            <a:r>
              <a:rPr lang="en-US" sz="4046" dirty="0">
                <a:solidFill>
                  <a:srgbClr val="2185AF"/>
                </a:solidFill>
                <a:latin typeface="Cloud Bold"/>
              </a:rPr>
              <a:t>*56 geographic WSC Structure Areas now support electronic groups</a:t>
            </a:r>
          </a:p>
          <a:p>
            <a:pPr algn="ctr">
              <a:lnSpc>
                <a:spcPts val="5664"/>
              </a:lnSpc>
            </a:pPr>
            <a:endParaRPr lang="en-US" sz="4046" dirty="0">
              <a:solidFill>
                <a:srgbClr val="2185AF"/>
              </a:solidFill>
              <a:latin typeface="Cloud Bold"/>
            </a:endParaRPr>
          </a:p>
          <a:p>
            <a:pPr algn="ctr">
              <a:lnSpc>
                <a:spcPts val="5664"/>
              </a:lnSpc>
            </a:pPr>
            <a:r>
              <a:rPr lang="en-US" sz="4046" dirty="0">
                <a:solidFill>
                  <a:srgbClr val="2185AF"/>
                </a:solidFill>
                <a:latin typeface="Cloud Bold"/>
              </a:rPr>
              <a:t>*Majority have integrated electronic groups into geographic Districts</a:t>
            </a:r>
          </a:p>
          <a:p>
            <a:pPr algn="ctr">
              <a:lnSpc>
                <a:spcPts val="5664"/>
              </a:lnSpc>
            </a:pPr>
            <a:endParaRPr lang="en-US" sz="4046" dirty="0">
              <a:solidFill>
                <a:srgbClr val="2185AF"/>
              </a:solidFill>
              <a:latin typeface="Cloud Bold"/>
            </a:endParaRPr>
          </a:p>
          <a:p>
            <a:pPr algn="ctr">
              <a:lnSpc>
                <a:spcPts val="5664"/>
              </a:lnSpc>
            </a:pPr>
            <a:r>
              <a:rPr lang="en-US" sz="4046" dirty="0">
                <a:solidFill>
                  <a:srgbClr val="2185AF"/>
                </a:solidFill>
                <a:latin typeface="Cloud Bold"/>
              </a:rPr>
              <a:t>*Remaining 11 are in progress developing their Area procedures</a:t>
            </a:r>
          </a:p>
          <a:p>
            <a:pPr algn="ctr">
              <a:lnSpc>
                <a:spcPts val="5664"/>
              </a:lnSpc>
              <a:spcBef>
                <a:spcPct val="0"/>
              </a:spcBef>
            </a:pPr>
            <a:endParaRPr lang="en-US" sz="4046" dirty="0">
              <a:solidFill>
                <a:srgbClr val="2185AF"/>
              </a:solidFill>
              <a:latin typeface="Cloud Bold"/>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818478" y="350519"/>
            <a:ext cx="8601968" cy="1397007"/>
          </a:xfrm>
          <a:prstGeom prst="rect">
            <a:avLst/>
          </a:prstGeom>
        </p:spPr>
        <p:txBody>
          <a:bodyPr lIns="0" tIns="0" rIns="0" bIns="0" rtlCol="0" anchor="t">
            <a:spAutoFit/>
          </a:bodyPr>
          <a:lstStyle/>
          <a:p>
            <a:pPr algn="ctr">
              <a:lnSpc>
                <a:spcPts val="11199"/>
              </a:lnSpc>
              <a:spcBef>
                <a:spcPct val="0"/>
              </a:spcBef>
            </a:pPr>
            <a:r>
              <a:rPr lang="en-US" sz="7999">
                <a:solidFill>
                  <a:srgbClr val="2185AF"/>
                </a:solidFill>
                <a:latin typeface="Cloud Bold"/>
              </a:rPr>
              <a:t>AFG Records cont.</a:t>
            </a:r>
          </a:p>
        </p:txBody>
      </p:sp>
      <p:sp>
        <p:nvSpPr>
          <p:cNvPr id="3" name="TextBox 3"/>
          <p:cNvSpPr txBox="1"/>
          <p:nvPr/>
        </p:nvSpPr>
        <p:spPr>
          <a:xfrm>
            <a:off x="640094" y="1661801"/>
            <a:ext cx="17007812" cy="8290561"/>
          </a:xfrm>
          <a:prstGeom prst="rect">
            <a:avLst/>
          </a:prstGeom>
        </p:spPr>
        <p:txBody>
          <a:bodyPr lIns="0" tIns="0" rIns="0" bIns="0" rtlCol="0" anchor="t">
            <a:spAutoFit/>
          </a:bodyPr>
          <a:lstStyle/>
          <a:p>
            <a:pPr algn="ctr">
              <a:lnSpc>
                <a:spcPts val="5039"/>
              </a:lnSpc>
            </a:pPr>
            <a:r>
              <a:rPr lang="en-US" sz="3599">
                <a:solidFill>
                  <a:srgbClr val="C21D16"/>
                </a:solidFill>
                <a:latin typeface="Cloud Bold"/>
              </a:rPr>
              <a:t>If your group is a temporary online meeting and you decide to go PEG</a:t>
            </a:r>
          </a:p>
          <a:p>
            <a:pPr algn="ctr">
              <a:lnSpc>
                <a:spcPts val="5039"/>
              </a:lnSpc>
            </a:pPr>
            <a:r>
              <a:rPr lang="en-US" sz="3599">
                <a:solidFill>
                  <a:srgbClr val="C21D16"/>
                </a:solidFill>
                <a:latin typeface="Cloud Bold"/>
              </a:rPr>
              <a:t> (Permanent Electronic Group), you will need to register with WSO with a new name</a:t>
            </a:r>
          </a:p>
          <a:p>
            <a:pPr algn="ctr">
              <a:lnSpc>
                <a:spcPts val="5039"/>
              </a:lnSpc>
            </a:pPr>
            <a:endParaRPr lang="en-US" sz="3599">
              <a:solidFill>
                <a:srgbClr val="C21D16"/>
              </a:solidFill>
              <a:latin typeface="Cloud Bold"/>
            </a:endParaRPr>
          </a:p>
          <a:p>
            <a:pPr algn="ctr">
              <a:lnSpc>
                <a:spcPts val="5039"/>
              </a:lnSpc>
            </a:pPr>
            <a:r>
              <a:rPr lang="en-US" sz="3599">
                <a:solidFill>
                  <a:srgbClr val="2185AF"/>
                </a:solidFill>
                <a:latin typeface="Cloud Bold"/>
              </a:rPr>
              <a:t>*If the group does not choose, they will become an unregistered group</a:t>
            </a:r>
          </a:p>
          <a:p>
            <a:pPr algn="ctr">
              <a:lnSpc>
                <a:spcPts val="5039"/>
              </a:lnSpc>
            </a:pPr>
            <a:endParaRPr lang="en-US" sz="3599">
              <a:solidFill>
                <a:srgbClr val="2185AF"/>
              </a:solidFill>
              <a:latin typeface="Cloud Bold"/>
            </a:endParaRPr>
          </a:p>
          <a:p>
            <a:pPr algn="ctr">
              <a:lnSpc>
                <a:spcPts val="5039"/>
              </a:lnSpc>
            </a:pPr>
            <a:r>
              <a:rPr lang="en-US" sz="3599">
                <a:solidFill>
                  <a:srgbClr val="C21D16"/>
                </a:solidFill>
                <a:latin typeface="Cloud Bold"/>
              </a:rPr>
              <a:t>*If a group meets one day in-person and another day virtually, </a:t>
            </a:r>
          </a:p>
          <a:p>
            <a:pPr algn="ctr">
              <a:lnSpc>
                <a:spcPts val="5039"/>
              </a:lnSpc>
            </a:pPr>
            <a:r>
              <a:rPr lang="en-US" sz="3599">
                <a:solidFill>
                  <a:srgbClr val="C21D16"/>
                </a:solidFill>
                <a:latin typeface="Cloud Bold"/>
              </a:rPr>
              <a:t>they must make a choice for one or the other</a:t>
            </a:r>
          </a:p>
          <a:p>
            <a:pPr algn="ctr">
              <a:lnSpc>
                <a:spcPts val="5039"/>
              </a:lnSpc>
            </a:pPr>
            <a:r>
              <a:rPr lang="en-US" sz="3599">
                <a:solidFill>
                  <a:srgbClr val="C21D16"/>
                </a:solidFill>
                <a:latin typeface="Cloud Bold"/>
              </a:rPr>
              <a:t> - doing both is not recognized by WSO/hybrid or become PEG </a:t>
            </a:r>
          </a:p>
          <a:p>
            <a:pPr algn="ctr">
              <a:lnSpc>
                <a:spcPts val="5039"/>
              </a:lnSpc>
            </a:pPr>
            <a:endParaRPr lang="en-US" sz="3599">
              <a:solidFill>
                <a:srgbClr val="C21D16"/>
              </a:solidFill>
              <a:latin typeface="Cloud Bold"/>
            </a:endParaRPr>
          </a:p>
          <a:p>
            <a:pPr algn="ctr">
              <a:lnSpc>
                <a:spcPts val="5039"/>
              </a:lnSpc>
            </a:pPr>
            <a:r>
              <a:rPr lang="en-US" sz="3599">
                <a:solidFill>
                  <a:srgbClr val="2185AF"/>
                </a:solidFill>
                <a:latin typeface="Cloud Bold"/>
              </a:rPr>
              <a:t>Target Date: 6 mos. to 1 year after notifying WSO</a:t>
            </a:r>
          </a:p>
          <a:p>
            <a:pPr algn="ctr">
              <a:lnSpc>
                <a:spcPts val="5039"/>
              </a:lnSpc>
            </a:pPr>
            <a:r>
              <a:rPr lang="en-US" sz="3599">
                <a:solidFill>
                  <a:srgbClr val="2185AF"/>
                </a:solidFill>
                <a:latin typeface="Cloud Bold"/>
              </a:rPr>
              <a:t> that the Area is accepting PEGs, </a:t>
            </a:r>
          </a:p>
          <a:p>
            <a:pPr algn="ctr">
              <a:lnSpc>
                <a:spcPts val="5039"/>
              </a:lnSpc>
              <a:spcBef>
                <a:spcPct val="0"/>
              </a:spcBef>
            </a:pPr>
            <a:r>
              <a:rPr lang="en-US" sz="3599">
                <a:solidFill>
                  <a:srgbClr val="2185AF"/>
                </a:solidFill>
                <a:latin typeface="Cloud Bold"/>
              </a:rPr>
              <a:t>temporary electronic groups need to decide to go back to in-person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58445" y="1036056"/>
            <a:ext cx="16357968" cy="7444724"/>
            <a:chOff x="0" y="0"/>
            <a:chExt cx="21810624" cy="9926298"/>
          </a:xfrm>
        </p:grpSpPr>
        <p:sp>
          <p:nvSpPr>
            <p:cNvPr id="3" name="TextBox 3"/>
            <p:cNvSpPr txBox="1"/>
            <p:nvPr/>
          </p:nvSpPr>
          <p:spPr>
            <a:xfrm>
              <a:off x="51554" y="1200150"/>
              <a:ext cx="21483628" cy="8726148"/>
            </a:xfrm>
            <a:prstGeom prst="rect">
              <a:avLst/>
            </a:prstGeom>
          </p:spPr>
          <p:txBody>
            <a:bodyPr lIns="0" tIns="0" rIns="0" bIns="0" rtlCol="0" anchor="t">
              <a:spAutoFit/>
            </a:bodyPr>
            <a:lstStyle/>
            <a:p>
              <a:pPr algn="ctr">
                <a:lnSpc>
                  <a:spcPts val="45957"/>
                </a:lnSpc>
              </a:pPr>
              <a:r>
                <a:rPr lang="en-US" sz="48890" spc="-1564">
                  <a:solidFill>
                    <a:srgbClr val="D269E6"/>
                  </a:solidFill>
                  <a:latin typeface="TT Bluescreens Bold"/>
                </a:rPr>
                <a:t>Gender</a:t>
              </a:r>
            </a:p>
          </p:txBody>
        </p:sp>
        <p:sp>
          <p:nvSpPr>
            <p:cNvPr id="4" name="TextBox 4"/>
            <p:cNvSpPr txBox="1"/>
            <p:nvPr/>
          </p:nvSpPr>
          <p:spPr>
            <a:xfrm>
              <a:off x="0" y="1550995"/>
              <a:ext cx="21810624" cy="2767039"/>
            </a:xfrm>
            <a:prstGeom prst="rect">
              <a:avLst/>
            </a:prstGeom>
          </p:spPr>
          <p:txBody>
            <a:bodyPr lIns="0" tIns="0" rIns="0" bIns="0" rtlCol="0" anchor="t">
              <a:spAutoFit/>
            </a:bodyPr>
            <a:lstStyle/>
            <a:p>
              <a:pPr algn="ctr">
                <a:lnSpc>
                  <a:spcPts val="17538"/>
                </a:lnSpc>
              </a:pPr>
              <a:r>
                <a:rPr lang="en-US" sz="12527">
                  <a:solidFill>
                    <a:srgbClr val="000000"/>
                  </a:solidFill>
                  <a:latin typeface="Bio Rhyme Expanded Ultra-Bold"/>
                </a:rPr>
                <a:t>LANGUAGE</a:t>
              </a:r>
            </a:p>
          </p:txBody>
        </p:sp>
      </p:grpSp>
      <p:sp>
        <p:nvSpPr>
          <p:cNvPr id="5" name="TextBox 5"/>
          <p:cNvSpPr txBox="1"/>
          <p:nvPr/>
        </p:nvSpPr>
        <p:spPr>
          <a:xfrm>
            <a:off x="6394612" y="8347429"/>
            <a:ext cx="3968588" cy="1090042"/>
          </a:xfrm>
          <a:prstGeom prst="rect">
            <a:avLst/>
          </a:prstGeom>
        </p:spPr>
        <p:txBody>
          <a:bodyPr wrap="square" lIns="0" tIns="0" rIns="0" bIns="0" rtlCol="0" anchor="t">
            <a:spAutoFit/>
          </a:bodyPr>
          <a:lstStyle/>
          <a:p>
            <a:pPr algn="ctr">
              <a:lnSpc>
                <a:spcPts val="8539"/>
              </a:lnSpc>
              <a:spcBef>
                <a:spcPct val="0"/>
              </a:spcBef>
            </a:pPr>
            <a:r>
              <a:rPr lang="en-US" sz="6099" dirty="0">
                <a:solidFill>
                  <a:srgbClr val="5E17EB"/>
                </a:solidFill>
                <a:latin typeface="Cloud Bold"/>
              </a:rPr>
              <a:t>Discussion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0" y="665797"/>
            <a:ext cx="18288000" cy="1758952"/>
          </a:xfrm>
          <a:prstGeom prst="rect">
            <a:avLst/>
          </a:prstGeom>
        </p:spPr>
        <p:txBody>
          <a:bodyPr lIns="0" tIns="0" rIns="0" bIns="0" rtlCol="0" anchor="t">
            <a:spAutoFit/>
          </a:bodyPr>
          <a:lstStyle/>
          <a:p>
            <a:pPr algn="ctr">
              <a:lnSpc>
                <a:spcPts val="6999"/>
              </a:lnSpc>
              <a:spcBef>
                <a:spcPct val="0"/>
              </a:spcBef>
            </a:pPr>
            <a:r>
              <a:rPr lang="en-US" sz="4999">
                <a:solidFill>
                  <a:srgbClr val="000000"/>
                </a:solidFill>
                <a:latin typeface="Cloud Bold"/>
              </a:rPr>
              <a:t>Is the gendered language in the Steps and Traditions in Alignment with Al-Anon’s legacies?</a:t>
            </a:r>
          </a:p>
        </p:txBody>
      </p:sp>
      <p:sp>
        <p:nvSpPr>
          <p:cNvPr id="3" name="TextBox 3"/>
          <p:cNvSpPr txBox="1"/>
          <p:nvPr/>
        </p:nvSpPr>
        <p:spPr>
          <a:xfrm>
            <a:off x="2158640" y="2329499"/>
            <a:ext cx="13081360" cy="5873403"/>
          </a:xfrm>
          <a:prstGeom prst="rect">
            <a:avLst/>
          </a:prstGeom>
        </p:spPr>
        <p:txBody>
          <a:bodyPr wrap="square" lIns="0" tIns="0" rIns="0" bIns="0" rtlCol="0" anchor="t">
            <a:spAutoFit/>
          </a:bodyPr>
          <a:lstStyle/>
          <a:p>
            <a:pPr algn="ctr">
              <a:lnSpc>
                <a:spcPts val="6160"/>
              </a:lnSpc>
            </a:pPr>
            <a:r>
              <a:rPr lang="en-US" sz="4400" dirty="0">
                <a:solidFill>
                  <a:srgbClr val="C21D16"/>
                </a:solidFill>
                <a:latin typeface="Cloud Bold"/>
              </a:rPr>
              <a:t>Discussion highlights:</a:t>
            </a:r>
          </a:p>
          <a:p>
            <a:pPr algn="ctr">
              <a:lnSpc>
                <a:spcPts val="4419"/>
              </a:lnSpc>
            </a:pPr>
            <a:r>
              <a:rPr lang="en-US" sz="3156" dirty="0">
                <a:solidFill>
                  <a:srgbClr val="000000"/>
                </a:solidFill>
                <a:latin typeface="Cloud Bold"/>
              </a:rPr>
              <a:t>It was discussed that “God” and “Higher Power” should have no </a:t>
            </a:r>
          </a:p>
          <a:p>
            <a:pPr algn="ctr">
              <a:lnSpc>
                <a:spcPts val="4419"/>
              </a:lnSpc>
            </a:pPr>
            <a:r>
              <a:rPr lang="en-US" sz="3156" dirty="0">
                <a:solidFill>
                  <a:srgbClr val="000000"/>
                </a:solidFill>
                <a:latin typeface="Cloud Bold"/>
              </a:rPr>
              <a:t>gendered pronouns</a:t>
            </a:r>
          </a:p>
          <a:p>
            <a:pPr algn="ctr">
              <a:lnSpc>
                <a:spcPts val="4419"/>
              </a:lnSpc>
            </a:pPr>
            <a:endParaRPr lang="en-US" sz="3156" dirty="0">
              <a:solidFill>
                <a:srgbClr val="000000"/>
              </a:solidFill>
              <a:latin typeface="Cloud Bold"/>
            </a:endParaRPr>
          </a:p>
          <a:p>
            <a:pPr algn="ctr">
              <a:lnSpc>
                <a:spcPts val="4419"/>
              </a:lnSpc>
            </a:pPr>
            <a:r>
              <a:rPr lang="en-US" sz="3156" dirty="0">
                <a:solidFill>
                  <a:srgbClr val="000000"/>
                </a:solidFill>
                <a:latin typeface="Cloud Bold"/>
              </a:rPr>
              <a:t>In </a:t>
            </a:r>
            <a:r>
              <a:rPr lang="en-US" sz="3156" u="sng" dirty="0">
                <a:solidFill>
                  <a:srgbClr val="000000"/>
                </a:solidFill>
                <a:latin typeface="Cloud Bold"/>
              </a:rPr>
              <a:t>Many Voices, One Journey</a:t>
            </a:r>
            <a:r>
              <a:rPr lang="en-US" sz="3156" dirty="0">
                <a:solidFill>
                  <a:srgbClr val="000000"/>
                </a:solidFill>
                <a:latin typeface="Cloud Bold"/>
              </a:rPr>
              <a:t> it states that if we start changing words</a:t>
            </a:r>
          </a:p>
          <a:p>
            <a:pPr algn="ctr">
              <a:lnSpc>
                <a:spcPts val="4419"/>
              </a:lnSpc>
            </a:pPr>
            <a:r>
              <a:rPr lang="en-US" sz="3156" dirty="0">
                <a:solidFill>
                  <a:srgbClr val="000000"/>
                </a:solidFill>
                <a:latin typeface="Cloud Bold"/>
              </a:rPr>
              <a:t> in our readings that it may dilute the program</a:t>
            </a:r>
          </a:p>
          <a:p>
            <a:pPr algn="ctr">
              <a:lnSpc>
                <a:spcPts val="4419"/>
              </a:lnSpc>
            </a:pPr>
            <a:endParaRPr lang="en-US" sz="3156" dirty="0">
              <a:solidFill>
                <a:srgbClr val="000000"/>
              </a:solidFill>
              <a:latin typeface="Cloud Bold"/>
            </a:endParaRPr>
          </a:p>
          <a:p>
            <a:pPr algn="ctr">
              <a:lnSpc>
                <a:spcPts val="4419"/>
              </a:lnSpc>
            </a:pPr>
            <a:r>
              <a:rPr lang="en-US" sz="3156" dirty="0">
                <a:solidFill>
                  <a:srgbClr val="000000"/>
                </a:solidFill>
                <a:latin typeface="Cloud Bold"/>
              </a:rPr>
              <a:t>We come to Al-Anon to change, not to change Al-Anon</a:t>
            </a:r>
          </a:p>
          <a:p>
            <a:pPr algn="ctr">
              <a:lnSpc>
                <a:spcPts val="4419"/>
              </a:lnSpc>
            </a:pPr>
            <a:endParaRPr lang="en-US" sz="3156" dirty="0">
              <a:solidFill>
                <a:srgbClr val="000000"/>
              </a:solidFill>
              <a:latin typeface="Cloud Bold"/>
            </a:endParaRPr>
          </a:p>
          <a:p>
            <a:pPr algn="ctr">
              <a:lnSpc>
                <a:spcPts val="4419"/>
              </a:lnSpc>
              <a:spcBef>
                <a:spcPct val="0"/>
              </a:spcBef>
            </a:pPr>
            <a:r>
              <a:rPr lang="en-US" sz="3156" dirty="0">
                <a:solidFill>
                  <a:srgbClr val="000000"/>
                </a:solidFill>
                <a:latin typeface="Cloud Bold"/>
              </a:rPr>
              <a:t>Changing the pronouns could translate differently in other languages</a:t>
            </a:r>
          </a:p>
        </p:txBody>
      </p:sp>
      <p:sp>
        <p:nvSpPr>
          <p:cNvPr id="4" name="TextBox 4"/>
          <p:cNvSpPr txBox="1"/>
          <p:nvPr/>
        </p:nvSpPr>
        <p:spPr>
          <a:xfrm>
            <a:off x="684764" y="8352472"/>
            <a:ext cx="16574536" cy="1735456"/>
          </a:xfrm>
          <a:prstGeom prst="rect">
            <a:avLst/>
          </a:prstGeom>
        </p:spPr>
        <p:txBody>
          <a:bodyPr lIns="0" tIns="0" rIns="0" bIns="0" rtlCol="0" anchor="t">
            <a:spAutoFit/>
          </a:bodyPr>
          <a:lstStyle/>
          <a:p>
            <a:pPr algn="ctr">
              <a:lnSpc>
                <a:spcPts val="4619"/>
              </a:lnSpc>
            </a:pPr>
            <a:r>
              <a:rPr lang="en-US" sz="3299" dirty="0">
                <a:solidFill>
                  <a:srgbClr val="C21D16"/>
                </a:solidFill>
                <a:latin typeface="Cloud Bold"/>
              </a:rPr>
              <a:t>Al-Anon World Service Charter states:</a:t>
            </a:r>
          </a:p>
          <a:p>
            <a:pPr algn="ctr">
              <a:lnSpc>
                <a:spcPts val="4619"/>
              </a:lnSpc>
              <a:spcBef>
                <a:spcPct val="0"/>
              </a:spcBef>
            </a:pPr>
            <a:r>
              <a:rPr lang="en-US" sz="3299" dirty="0">
                <a:solidFill>
                  <a:srgbClr val="C21D16"/>
                </a:solidFill>
                <a:latin typeface="Cloud Bold"/>
              </a:rPr>
              <a:t>“No changes are to be made in the Al-Anon or </a:t>
            </a:r>
            <a:r>
              <a:rPr lang="en-US" sz="3299" dirty="0" err="1">
                <a:solidFill>
                  <a:srgbClr val="C21D16"/>
                </a:solidFill>
                <a:latin typeface="Cloud Bold"/>
              </a:rPr>
              <a:t>Alateen</a:t>
            </a:r>
            <a:r>
              <a:rPr lang="en-US" sz="3299" dirty="0">
                <a:solidFill>
                  <a:srgbClr val="C21D16"/>
                </a:solidFill>
                <a:latin typeface="Cloud Bold"/>
              </a:rPr>
              <a:t> Traditions, Steps, Concepts or Warranties without written consent of three-quarters of the Al-Anon Family Groups.”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409827" y="-13971697"/>
            <a:ext cx="15768684" cy="15768684"/>
          </a:xfrm>
          <a:custGeom>
            <a:avLst/>
            <a:gdLst/>
            <a:ahLst/>
            <a:cxnLst/>
            <a:rect l="l" t="t" r="r" b="b"/>
            <a:pathLst>
              <a:path w="15768684" h="15768684">
                <a:moveTo>
                  <a:pt x="0" y="0"/>
                </a:moveTo>
                <a:lnTo>
                  <a:pt x="15768684" y="0"/>
                </a:lnTo>
                <a:lnTo>
                  <a:pt x="15768684" y="15768684"/>
                </a:lnTo>
                <a:lnTo>
                  <a:pt x="0" y="1576868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5834816" y="4684582"/>
            <a:ext cx="12453184" cy="12453184"/>
          </a:xfrm>
          <a:custGeom>
            <a:avLst/>
            <a:gdLst/>
            <a:ahLst/>
            <a:cxnLst/>
            <a:rect l="l" t="t" r="r" b="b"/>
            <a:pathLst>
              <a:path w="12453184" h="12453184">
                <a:moveTo>
                  <a:pt x="0" y="0"/>
                </a:moveTo>
                <a:lnTo>
                  <a:pt x="12453184" y="0"/>
                </a:lnTo>
                <a:lnTo>
                  <a:pt x="12453184" y="12453185"/>
                </a:lnTo>
                <a:lnTo>
                  <a:pt x="0" y="1245318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11852236" y="1418580"/>
            <a:ext cx="3855595" cy="5680658"/>
          </a:xfrm>
          <a:custGeom>
            <a:avLst/>
            <a:gdLst/>
            <a:ahLst/>
            <a:cxnLst/>
            <a:rect l="l" t="t" r="r" b="b"/>
            <a:pathLst>
              <a:path w="3855595" h="5680658">
                <a:moveTo>
                  <a:pt x="0" y="0"/>
                </a:moveTo>
                <a:lnTo>
                  <a:pt x="3855595" y="0"/>
                </a:lnTo>
                <a:lnTo>
                  <a:pt x="3855595" y="5680657"/>
                </a:lnTo>
                <a:lnTo>
                  <a:pt x="0" y="5680657"/>
                </a:lnTo>
                <a:lnTo>
                  <a:pt x="0" y="0"/>
                </a:lnTo>
                <a:close/>
              </a:path>
            </a:pathLst>
          </a:custGeom>
          <a:blipFill>
            <a:blip r:embed="rId4"/>
            <a:stretch>
              <a:fillRect/>
            </a:stretch>
          </a:blipFill>
        </p:spPr>
        <p:txBody>
          <a:bodyPr/>
          <a:lstStyle/>
          <a:p>
            <a:endParaRPr lang="en-US"/>
          </a:p>
        </p:txBody>
      </p:sp>
      <p:sp>
        <p:nvSpPr>
          <p:cNvPr id="5" name="TextBox 5"/>
          <p:cNvSpPr txBox="1"/>
          <p:nvPr/>
        </p:nvSpPr>
        <p:spPr>
          <a:xfrm>
            <a:off x="1343934" y="114822"/>
            <a:ext cx="7800066" cy="1479560"/>
          </a:xfrm>
          <a:prstGeom prst="rect">
            <a:avLst/>
          </a:prstGeom>
        </p:spPr>
        <p:txBody>
          <a:bodyPr lIns="0" tIns="0" rIns="0" bIns="0" rtlCol="0" anchor="t">
            <a:spAutoFit/>
          </a:bodyPr>
          <a:lstStyle/>
          <a:p>
            <a:pPr algn="ctr">
              <a:lnSpc>
                <a:spcPts val="11899"/>
              </a:lnSpc>
              <a:spcBef>
                <a:spcPct val="0"/>
              </a:spcBef>
            </a:pPr>
            <a:r>
              <a:rPr lang="en-US" sz="8499">
                <a:solidFill>
                  <a:srgbClr val="000000"/>
                </a:solidFill>
                <a:latin typeface="Cloud Bold"/>
              </a:rPr>
              <a:t>Inclusion</a:t>
            </a:r>
          </a:p>
        </p:txBody>
      </p:sp>
      <p:sp>
        <p:nvSpPr>
          <p:cNvPr id="6" name="TextBox 6"/>
          <p:cNvSpPr txBox="1"/>
          <p:nvPr/>
        </p:nvSpPr>
        <p:spPr>
          <a:xfrm>
            <a:off x="1343934" y="1342380"/>
            <a:ext cx="7800066" cy="8698231"/>
          </a:xfrm>
          <a:prstGeom prst="rect">
            <a:avLst/>
          </a:prstGeom>
        </p:spPr>
        <p:txBody>
          <a:bodyPr lIns="0" tIns="0" rIns="0" bIns="0" rtlCol="0" anchor="t">
            <a:spAutoFit/>
          </a:bodyPr>
          <a:lstStyle/>
          <a:p>
            <a:pPr algn="ctr">
              <a:lnSpc>
                <a:spcPts val="4619"/>
              </a:lnSpc>
            </a:pPr>
            <a:r>
              <a:rPr lang="en-US" sz="3299">
                <a:solidFill>
                  <a:srgbClr val="C21D16"/>
                </a:solidFill>
                <a:latin typeface="Cloud Bold"/>
              </a:rPr>
              <a:t>Al-Anon is a unique fellowship that unites members and different backgrounds in an inspiring endeavor Svc. Man. pg 8</a:t>
            </a:r>
          </a:p>
          <a:p>
            <a:pPr algn="ctr">
              <a:lnSpc>
                <a:spcPts val="4619"/>
              </a:lnSpc>
            </a:pPr>
            <a:endParaRPr lang="en-US" sz="3299">
              <a:solidFill>
                <a:srgbClr val="C21D16"/>
              </a:solidFill>
              <a:latin typeface="Cloud Bold"/>
            </a:endParaRPr>
          </a:p>
          <a:p>
            <a:pPr algn="ctr">
              <a:lnSpc>
                <a:spcPts val="6859"/>
              </a:lnSpc>
            </a:pPr>
            <a:endParaRPr lang="en-US" sz="3299">
              <a:solidFill>
                <a:srgbClr val="C21D16"/>
              </a:solidFill>
              <a:latin typeface="Cloud Bold"/>
            </a:endParaRPr>
          </a:p>
          <a:p>
            <a:pPr algn="ctr">
              <a:lnSpc>
                <a:spcPts val="6859"/>
              </a:lnSpc>
            </a:pPr>
            <a:r>
              <a:rPr lang="en-US" sz="4899">
                <a:solidFill>
                  <a:srgbClr val="000000"/>
                </a:solidFill>
                <a:latin typeface="Cloud Bold"/>
              </a:rPr>
              <a:t>We are all equal. </a:t>
            </a:r>
          </a:p>
          <a:p>
            <a:pPr algn="ctr">
              <a:lnSpc>
                <a:spcPts val="4619"/>
              </a:lnSpc>
            </a:pPr>
            <a:r>
              <a:rPr lang="en-US" sz="3299">
                <a:solidFill>
                  <a:srgbClr val="000000"/>
                </a:solidFill>
                <a:latin typeface="Cloud Bold"/>
              </a:rPr>
              <a:t> Do we project that?</a:t>
            </a:r>
          </a:p>
          <a:p>
            <a:pPr algn="ctr">
              <a:lnSpc>
                <a:spcPts val="4619"/>
              </a:lnSpc>
            </a:pPr>
            <a:r>
              <a:rPr lang="en-US" sz="3299">
                <a:solidFill>
                  <a:srgbClr val="000000"/>
                </a:solidFill>
                <a:latin typeface="Cloud Bold"/>
              </a:rPr>
              <a:t>Does your meeting have greeters?</a:t>
            </a:r>
          </a:p>
          <a:p>
            <a:pPr algn="ctr">
              <a:lnSpc>
                <a:spcPts val="4619"/>
              </a:lnSpc>
            </a:pPr>
            <a:r>
              <a:rPr lang="en-US" sz="3299">
                <a:solidFill>
                  <a:srgbClr val="000000"/>
                </a:solidFill>
                <a:latin typeface="Cloud Bold"/>
              </a:rPr>
              <a:t>Is you meeting name all inclusive?</a:t>
            </a:r>
          </a:p>
          <a:p>
            <a:pPr algn="ctr">
              <a:lnSpc>
                <a:spcPts val="4619"/>
              </a:lnSpc>
            </a:pPr>
            <a:r>
              <a:rPr lang="en-US" sz="3299">
                <a:solidFill>
                  <a:srgbClr val="000000"/>
                </a:solidFill>
                <a:latin typeface="Cloud Bold"/>
              </a:rPr>
              <a:t>Do you have a newcomer meetng, readings, welcome packets?</a:t>
            </a:r>
          </a:p>
          <a:p>
            <a:pPr algn="ctr">
              <a:lnSpc>
                <a:spcPts val="4619"/>
              </a:lnSpc>
            </a:pPr>
            <a:r>
              <a:rPr lang="en-US" sz="3299">
                <a:solidFill>
                  <a:srgbClr val="000000"/>
                </a:solidFill>
                <a:latin typeface="Cloud Bold"/>
              </a:rPr>
              <a:t>Does your meeting have a phone list?</a:t>
            </a:r>
          </a:p>
          <a:p>
            <a:pPr algn="ctr">
              <a:lnSpc>
                <a:spcPts val="4619"/>
              </a:lnSpc>
              <a:spcBef>
                <a:spcPct val="0"/>
              </a:spcBef>
            </a:pPr>
            <a:endParaRPr lang="en-US" sz="3299">
              <a:solidFill>
                <a:srgbClr val="000000"/>
              </a:solidFill>
              <a:latin typeface="Cloud Bold"/>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12AED0"/>
        </a:solidFill>
        <a:effectLst/>
      </p:bgPr>
    </p:bg>
    <p:spTree>
      <p:nvGrpSpPr>
        <p:cNvPr id="1" name=""/>
        <p:cNvGrpSpPr/>
        <p:nvPr/>
      </p:nvGrpSpPr>
      <p:grpSpPr>
        <a:xfrm>
          <a:off x="0" y="0"/>
          <a:ext cx="0" cy="0"/>
          <a:chOff x="0" y="0"/>
          <a:chExt cx="0" cy="0"/>
        </a:xfrm>
      </p:grpSpPr>
      <p:sp>
        <p:nvSpPr>
          <p:cNvPr id="2" name="Freeform 2"/>
          <p:cNvSpPr/>
          <p:nvPr/>
        </p:nvSpPr>
        <p:spPr>
          <a:xfrm>
            <a:off x="11021334" y="3020334"/>
            <a:ext cx="14533331" cy="14533331"/>
          </a:xfrm>
          <a:custGeom>
            <a:avLst/>
            <a:gdLst/>
            <a:ahLst/>
            <a:cxnLst/>
            <a:rect l="l" t="t" r="r" b="b"/>
            <a:pathLst>
              <a:path w="14533331" h="14533331">
                <a:moveTo>
                  <a:pt x="0" y="0"/>
                </a:moveTo>
                <a:lnTo>
                  <a:pt x="14533332" y="0"/>
                </a:lnTo>
                <a:lnTo>
                  <a:pt x="14533332" y="14533332"/>
                </a:lnTo>
                <a:lnTo>
                  <a:pt x="0" y="1453333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TextBox 4"/>
          <p:cNvSpPr txBox="1"/>
          <p:nvPr/>
        </p:nvSpPr>
        <p:spPr>
          <a:xfrm>
            <a:off x="4871949" y="1712552"/>
            <a:ext cx="5571306" cy="1588149"/>
          </a:xfrm>
          <a:prstGeom prst="rect">
            <a:avLst/>
          </a:prstGeom>
        </p:spPr>
        <p:txBody>
          <a:bodyPr lIns="0" tIns="0" rIns="0" bIns="0" rtlCol="0" anchor="t">
            <a:spAutoFit/>
          </a:bodyPr>
          <a:lstStyle/>
          <a:p>
            <a:pPr algn="ctr">
              <a:lnSpc>
                <a:spcPts val="12739"/>
              </a:lnSpc>
              <a:spcBef>
                <a:spcPct val="0"/>
              </a:spcBef>
            </a:pPr>
            <a:r>
              <a:rPr lang="en-US" sz="9099">
                <a:solidFill>
                  <a:srgbClr val="000000"/>
                </a:solidFill>
                <a:latin typeface="Cloud Bold"/>
              </a:rPr>
              <a:t>Prize slide</a:t>
            </a:r>
          </a:p>
        </p:txBody>
      </p:sp>
      <p:sp>
        <p:nvSpPr>
          <p:cNvPr id="5" name="TextBox 5"/>
          <p:cNvSpPr txBox="1"/>
          <p:nvPr/>
        </p:nvSpPr>
        <p:spPr>
          <a:xfrm>
            <a:off x="0" y="4780597"/>
            <a:ext cx="18288000" cy="1758952"/>
          </a:xfrm>
          <a:prstGeom prst="rect">
            <a:avLst/>
          </a:prstGeom>
        </p:spPr>
        <p:txBody>
          <a:bodyPr lIns="0" tIns="0" rIns="0" bIns="0" rtlCol="0" anchor="t">
            <a:spAutoFit/>
          </a:bodyPr>
          <a:lstStyle/>
          <a:p>
            <a:pPr algn="ctr">
              <a:lnSpc>
                <a:spcPts val="6999"/>
              </a:lnSpc>
              <a:spcBef>
                <a:spcPct val="0"/>
              </a:spcBef>
            </a:pPr>
            <a:r>
              <a:rPr lang="en-US" sz="4999">
                <a:solidFill>
                  <a:srgbClr val="000000"/>
                </a:solidFill>
                <a:latin typeface="Cloud Bold"/>
              </a:rPr>
              <a:t>What does the acronym “GEMS” mean in regards to AFG Record keeping?</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12AED0"/>
        </a:solidFill>
        <a:effectLst/>
      </p:bgPr>
    </p:bg>
    <p:spTree>
      <p:nvGrpSpPr>
        <p:cNvPr id="1" name=""/>
        <p:cNvGrpSpPr/>
        <p:nvPr/>
      </p:nvGrpSpPr>
      <p:grpSpPr>
        <a:xfrm>
          <a:off x="0" y="0"/>
          <a:ext cx="0" cy="0"/>
          <a:chOff x="0" y="0"/>
          <a:chExt cx="0" cy="0"/>
        </a:xfrm>
      </p:grpSpPr>
      <p:sp>
        <p:nvSpPr>
          <p:cNvPr id="2" name="Freeform 2"/>
          <p:cNvSpPr/>
          <p:nvPr/>
        </p:nvSpPr>
        <p:spPr>
          <a:xfrm>
            <a:off x="537653" y="547054"/>
            <a:ext cx="5924653" cy="4908998"/>
          </a:xfrm>
          <a:custGeom>
            <a:avLst/>
            <a:gdLst/>
            <a:ahLst/>
            <a:cxnLst/>
            <a:rect l="l" t="t" r="r" b="b"/>
            <a:pathLst>
              <a:path w="5924653" h="4908998">
                <a:moveTo>
                  <a:pt x="0" y="0"/>
                </a:moveTo>
                <a:lnTo>
                  <a:pt x="5924653" y="0"/>
                </a:lnTo>
                <a:lnTo>
                  <a:pt x="5924653" y="4908998"/>
                </a:lnTo>
                <a:lnTo>
                  <a:pt x="0" y="4908998"/>
                </a:lnTo>
                <a:lnTo>
                  <a:pt x="0" y="0"/>
                </a:lnTo>
                <a:close/>
              </a:path>
            </a:pathLst>
          </a:custGeom>
          <a:blipFill>
            <a:blip r:embed="rId2"/>
            <a:stretch>
              <a:fillRect/>
            </a:stretch>
          </a:blipFill>
        </p:spPr>
        <p:txBody>
          <a:bodyPr/>
          <a:lstStyle/>
          <a:p>
            <a:endParaRPr lang="en-US"/>
          </a:p>
        </p:txBody>
      </p:sp>
      <p:sp>
        <p:nvSpPr>
          <p:cNvPr id="3" name="TextBox 3"/>
          <p:cNvSpPr txBox="1"/>
          <p:nvPr/>
        </p:nvSpPr>
        <p:spPr>
          <a:xfrm>
            <a:off x="6462306" y="6904022"/>
            <a:ext cx="9822582" cy="873127"/>
          </a:xfrm>
          <a:prstGeom prst="rect">
            <a:avLst/>
          </a:prstGeom>
        </p:spPr>
        <p:txBody>
          <a:bodyPr lIns="0" tIns="0" rIns="0" bIns="0" rtlCol="0" anchor="t">
            <a:spAutoFit/>
          </a:bodyPr>
          <a:lstStyle/>
          <a:p>
            <a:pPr algn="ctr">
              <a:lnSpc>
                <a:spcPts val="6999"/>
              </a:lnSpc>
              <a:spcBef>
                <a:spcPct val="0"/>
              </a:spcBef>
            </a:pPr>
            <a:r>
              <a:rPr lang="en-US" sz="4999">
                <a:solidFill>
                  <a:srgbClr val="000000"/>
                </a:solidFill>
                <a:latin typeface="Cloud Bold"/>
              </a:rPr>
              <a:t>Global Electronic Meeting Search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28392" y="1510481"/>
            <a:ext cx="17631217" cy="11425557"/>
          </a:xfrm>
          <a:prstGeom prst="rect">
            <a:avLst/>
          </a:prstGeom>
        </p:spPr>
        <p:txBody>
          <a:bodyPr lIns="0" tIns="0" rIns="0" bIns="0" rtlCol="0" anchor="t">
            <a:spAutoFit/>
          </a:bodyPr>
          <a:lstStyle/>
          <a:p>
            <a:pPr algn="ctr">
              <a:lnSpc>
                <a:spcPts val="6019"/>
              </a:lnSpc>
            </a:pPr>
            <a:r>
              <a:rPr lang="en-US" sz="4299" dirty="0">
                <a:solidFill>
                  <a:srgbClr val="000000"/>
                </a:solidFill>
                <a:latin typeface="Cloud Bold"/>
              </a:rPr>
              <a:t>WSO Needs You:</a:t>
            </a:r>
          </a:p>
          <a:p>
            <a:pPr algn="ctr">
              <a:lnSpc>
                <a:spcPts val="6019"/>
              </a:lnSpc>
            </a:pPr>
            <a:r>
              <a:rPr lang="en-US" sz="4299" dirty="0">
                <a:solidFill>
                  <a:srgbClr val="234B76"/>
                </a:solidFill>
                <a:latin typeface="Cloud Bold"/>
              </a:rPr>
              <a:t> Can you speak, read and translate another language?  Contact Sue Perez at WSO (this can be a remote position)</a:t>
            </a:r>
          </a:p>
          <a:p>
            <a:pPr algn="ctr">
              <a:lnSpc>
                <a:spcPts val="6019"/>
              </a:lnSpc>
            </a:pPr>
            <a:endParaRPr lang="en-US" sz="4299" dirty="0">
              <a:solidFill>
                <a:srgbClr val="234B76"/>
              </a:solidFill>
              <a:latin typeface="Cloud Bold"/>
            </a:endParaRPr>
          </a:p>
          <a:p>
            <a:pPr algn="ctr">
              <a:lnSpc>
                <a:spcPts val="6019"/>
              </a:lnSpc>
            </a:pPr>
            <a:r>
              <a:rPr lang="en-US" sz="4299" dirty="0">
                <a:solidFill>
                  <a:srgbClr val="C21D16"/>
                </a:solidFill>
                <a:latin typeface="Cloud Bold"/>
              </a:rPr>
              <a:t>Did you know? Al-Anon has a YouTube profile, is on Instagram, Twitter (X), and LinkedIn for professionals?</a:t>
            </a:r>
          </a:p>
          <a:p>
            <a:pPr algn="ctr">
              <a:lnSpc>
                <a:spcPts val="6019"/>
              </a:lnSpc>
            </a:pPr>
            <a:endParaRPr lang="en-US" sz="4299" dirty="0">
              <a:solidFill>
                <a:srgbClr val="C21D16"/>
              </a:solidFill>
              <a:latin typeface="Cloud Bold"/>
            </a:endParaRPr>
          </a:p>
          <a:p>
            <a:pPr algn="ctr">
              <a:lnSpc>
                <a:spcPts val="6019"/>
              </a:lnSpc>
            </a:pPr>
            <a:r>
              <a:rPr lang="en-US" sz="4299" dirty="0">
                <a:solidFill>
                  <a:srgbClr val="00BF63"/>
                </a:solidFill>
                <a:latin typeface="Cloud Bold"/>
              </a:rPr>
              <a:t>Want a job at WSO?</a:t>
            </a:r>
          </a:p>
          <a:p>
            <a:pPr algn="ctr">
              <a:lnSpc>
                <a:spcPts val="6019"/>
              </a:lnSpc>
            </a:pPr>
            <a:r>
              <a:rPr lang="en-US" sz="4299" dirty="0">
                <a:solidFill>
                  <a:srgbClr val="00BF63"/>
                </a:solidFill>
                <a:latin typeface="Cloud Bold"/>
              </a:rPr>
              <a:t>Positions are open now, many are remote.  Check “In the Loop“ and AFG Connects for current postings</a:t>
            </a:r>
          </a:p>
          <a:p>
            <a:pPr algn="ctr">
              <a:lnSpc>
                <a:spcPts val="6019"/>
              </a:lnSpc>
            </a:pPr>
            <a:endParaRPr lang="en-US" sz="4299" dirty="0">
              <a:solidFill>
                <a:srgbClr val="00BF63"/>
              </a:solidFill>
              <a:latin typeface="Cloud Bold"/>
            </a:endParaRPr>
          </a:p>
          <a:p>
            <a:pPr algn="ctr">
              <a:lnSpc>
                <a:spcPts val="6019"/>
              </a:lnSpc>
            </a:pPr>
            <a:endParaRPr lang="en-US" sz="4299" dirty="0">
              <a:solidFill>
                <a:srgbClr val="00BF63"/>
              </a:solidFill>
              <a:latin typeface="Cloud Bold"/>
            </a:endParaRPr>
          </a:p>
          <a:p>
            <a:pPr algn="ctr">
              <a:lnSpc>
                <a:spcPts val="6019"/>
              </a:lnSpc>
            </a:pPr>
            <a:endParaRPr lang="en-US" sz="4299" dirty="0">
              <a:solidFill>
                <a:srgbClr val="00BF63"/>
              </a:solidFill>
              <a:latin typeface="Cloud Bold"/>
            </a:endParaRPr>
          </a:p>
          <a:p>
            <a:pPr algn="ctr">
              <a:lnSpc>
                <a:spcPts val="6019"/>
              </a:lnSpc>
            </a:pPr>
            <a:endParaRPr lang="en-US" sz="4299" dirty="0">
              <a:solidFill>
                <a:srgbClr val="00BF63"/>
              </a:solidFill>
              <a:latin typeface="Cloud Bold"/>
            </a:endParaRPr>
          </a:p>
          <a:p>
            <a:pPr algn="ctr">
              <a:lnSpc>
                <a:spcPts val="6019"/>
              </a:lnSpc>
              <a:spcBef>
                <a:spcPct val="0"/>
              </a:spcBef>
            </a:pPr>
            <a:endParaRPr lang="en-US" sz="4299" dirty="0">
              <a:solidFill>
                <a:srgbClr val="00BF63"/>
              </a:solidFill>
              <a:latin typeface="Cloud Bold"/>
            </a:endParaRPr>
          </a:p>
        </p:txBody>
      </p:sp>
      <p:sp>
        <p:nvSpPr>
          <p:cNvPr id="3" name="TextBox 3"/>
          <p:cNvSpPr txBox="1"/>
          <p:nvPr/>
        </p:nvSpPr>
        <p:spPr>
          <a:xfrm>
            <a:off x="5758164" y="398144"/>
            <a:ext cx="5369496" cy="1038228"/>
          </a:xfrm>
          <a:prstGeom prst="rect">
            <a:avLst/>
          </a:prstGeom>
        </p:spPr>
        <p:txBody>
          <a:bodyPr lIns="0" tIns="0" rIns="0" bIns="0" rtlCol="0" anchor="t">
            <a:spAutoFit/>
          </a:bodyPr>
          <a:lstStyle/>
          <a:p>
            <a:pPr algn="ctr">
              <a:lnSpc>
                <a:spcPts val="8399"/>
              </a:lnSpc>
              <a:spcBef>
                <a:spcPct val="0"/>
              </a:spcBef>
            </a:pPr>
            <a:r>
              <a:rPr lang="en-US" sz="5999">
                <a:solidFill>
                  <a:srgbClr val="72B6B0"/>
                </a:solidFill>
                <a:latin typeface="Cloud Bold"/>
              </a:rPr>
              <a:t>Bits and Pieces</a:t>
            </a:r>
          </a:p>
        </p:txBody>
      </p:sp>
      <p:pic>
        <p:nvPicPr>
          <p:cNvPr id="5" name="Picture 4">
            <a:extLst>
              <a:ext uri="{FF2B5EF4-FFF2-40B4-BE49-F238E27FC236}">
                <a16:creationId xmlns:a16="http://schemas.microsoft.com/office/drawing/2014/main" id="{9FE7E645-4982-EF8F-5999-E751AAF28E43}"/>
              </a:ext>
            </a:extLst>
          </p:cNvPr>
          <p:cNvPicPr>
            <a:picLocks noChangeAspect="1"/>
          </p:cNvPicPr>
          <p:nvPr/>
        </p:nvPicPr>
        <p:blipFill>
          <a:blip r:embed="rId2"/>
          <a:stretch>
            <a:fillRect/>
          </a:stretch>
        </p:blipFill>
        <p:spPr>
          <a:xfrm>
            <a:off x="6169818" y="4972050"/>
            <a:ext cx="5948363" cy="342900"/>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0800000" flipH="1" flipV="1">
            <a:off x="-2540436" y="-1664178"/>
            <a:ext cx="20923085" cy="12553851"/>
          </a:xfrm>
          <a:custGeom>
            <a:avLst/>
            <a:gdLst/>
            <a:ahLst/>
            <a:cxnLst/>
            <a:rect l="l" t="t" r="r" b="b"/>
            <a:pathLst>
              <a:path w="20923085" h="12553851">
                <a:moveTo>
                  <a:pt x="20923085" y="12553851"/>
                </a:moveTo>
                <a:lnTo>
                  <a:pt x="0" y="12553851"/>
                </a:lnTo>
                <a:lnTo>
                  <a:pt x="0" y="0"/>
                </a:lnTo>
                <a:lnTo>
                  <a:pt x="20923085" y="0"/>
                </a:lnTo>
                <a:lnTo>
                  <a:pt x="20923085" y="12553851"/>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12088559" y="291971"/>
            <a:ext cx="5170741" cy="4612748"/>
          </a:xfrm>
          <a:custGeom>
            <a:avLst/>
            <a:gdLst/>
            <a:ahLst/>
            <a:cxnLst/>
            <a:rect l="l" t="t" r="r" b="b"/>
            <a:pathLst>
              <a:path w="5170741" h="4612748">
                <a:moveTo>
                  <a:pt x="0" y="0"/>
                </a:moveTo>
                <a:lnTo>
                  <a:pt x="5170741" y="0"/>
                </a:lnTo>
                <a:lnTo>
                  <a:pt x="5170741" y="4612748"/>
                </a:lnTo>
                <a:lnTo>
                  <a:pt x="0" y="4612748"/>
                </a:lnTo>
                <a:lnTo>
                  <a:pt x="0" y="0"/>
                </a:lnTo>
                <a:close/>
              </a:path>
            </a:pathLst>
          </a:custGeom>
          <a:blipFill>
            <a:blip r:embed="rId4"/>
            <a:stretch>
              <a:fillRect t="-6823" b="-5273"/>
            </a:stretch>
          </a:blipFill>
        </p:spPr>
        <p:txBody>
          <a:bodyPr/>
          <a:lstStyle/>
          <a:p>
            <a:endParaRPr lang="en-US"/>
          </a:p>
        </p:txBody>
      </p:sp>
      <p:sp>
        <p:nvSpPr>
          <p:cNvPr id="4" name="TextBox 4"/>
          <p:cNvSpPr txBox="1"/>
          <p:nvPr/>
        </p:nvSpPr>
        <p:spPr>
          <a:xfrm>
            <a:off x="328392" y="5065394"/>
            <a:ext cx="17751997" cy="4122647"/>
          </a:xfrm>
          <a:prstGeom prst="rect">
            <a:avLst/>
          </a:prstGeom>
        </p:spPr>
        <p:txBody>
          <a:bodyPr lIns="0" tIns="0" rIns="0" bIns="0" rtlCol="0" anchor="t">
            <a:spAutoFit/>
          </a:bodyPr>
          <a:lstStyle/>
          <a:p>
            <a:pPr algn="ctr">
              <a:lnSpc>
                <a:spcPts val="4651"/>
              </a:lnSpc>
            </a:pPr>
            <a:r>
              <a:rPr lang="en-US" sz="3322">
                <a:solidFill>
                  <a:srgbClr val="000000"/>
                </a:solidFill>
                <a:latin typeface="Cloud Bold"/>
              </a:rPr>
              <a:t>The Inmate Correspondence Service (ICS) links incarcerated Al-Anon members with members who attend Al-Anon meetings regularly. Members share their ESH and how they apply the Al-Anon principles in their daily lives.</a:t>
            </a:r>
          </a:p>
          <a:p>
            <a:pPr algn="ctr">
              <a:lnSpc>
                <a:spcPts val="4651"/>
              </a:lnSpc>
            </a:pPr>
            <a:r>
              <a:rPr lang="en-US" sz="3322">
                <a:solidFill>
                  <a:srgbClr val="000000"/>
                </a:solidFill>
                <a:latin typeface="Cloud Bold"/>
              </a:rPr>
              <a:t>Males are assigned to males, females to females</a:t>
            </a:r>
          </a:p>
          <a:p>
            <a:pPr algn="ctr">
              <a:lnSpc>
                <a:spcPts val="4651"/>
              </a:lnSpc>
            </a:pPr>
            <a:r>
              <a:rPr lang="en-US" sz="3322">
                <a:solidFill>
                  <a:srgbClr val="000000"/>
                </a:solidFill>
                <a:latin typeface="Cloud Bold"/>
              </a:rPr>
              <a:t>Inmates and members send letters through WSO</a:t>
            </a:r>
          </a:p>
          <a:p>
            <a:pPr algn="ctr">
              <a:lnSpc>
                <a:spcPts val="4651"/>
              </a:lnSpc>
            </a:pPr>
            <a:r>
              <a:rPr lang="en-US" sz="3322">
                <a:solidFill>
                  <a:srgbClr val="000000"/>
                </a:solidFill>
                <a:latin typeface="Cloud Bold"/>
              </a:rPr>
              <a:t>Contacts do not reveal their full names or addresses.  Anonymity is protected at all times</a:t>
            </a:r>
          </a:p>
          <a:p>
            <a:pPr algn="ctr">
              <a:lnSpc>
                <a:spcPts val="4933"/>
              </a:lnSpc>
              <a:spcBef>
                <a:spcPct val="0"/>
              </a:spcBef>
            </a:pPr>
            <a:r>
              <a:rPr lang="en-US" sz="3523">
                <a:solidFill>
                  <a:srgbClr val="000000"/>
                </a:solidFill>
                <a:latin typeface="Cloud Bold"/>
              </a:rPr>
              <a:t>For further information: wso@al-anon.org  (ATTN: ICS)</a:t>
            </a:r>
          </a:p>
        </p:txBody>
      </p:sp>
      <p:sp>
        <p:nvSpPr>
          <p:cNvPr id="5" name="TextBox 5"/>
          <p:cNvSpPr txBox="1"/>
          <p:nvPr/>
        </p:nvSpPr>
        <p:spPr>
          <a:xfrm>
            <a:off x="461046" y="1424864"/>
            <a:ext cx="11018788" cy="1586973"/>
          </a:xfrm>
          <a:prstGeom prst="rect">
            <a:avLst/>
          </a:prstGeom>
        </p:spPr>
        <p:txBody>
          <a:bodyPr lIns="0" tIns="0" rIns="0" bIns="0" rtlCol="0" anchor="t">
            <a:spAutoFit/>
          </a:bodyPr>
          <a:lstStyle/>
          <a:p>
            <a:pPr algn="ctr">
              <a:lnSpc>
                <a:spcPts val="6299"/>
              </a:lnSpc>
              <a:spcBef>
                <a:spcPct val="0"/>
              </a:spcBef>
            </a:pPr>
            <a:r>
              <a:rPr lang="en-US" sz="4499" dirty="0">
                <a:solidFill>
                  <a:srgbClr val="9D2328"/>
                </a:solidFill>
                <a:latin typeface="Cloud Bold"/>
              </a:rPr>
              <a:t>Are you interested in corresponding with </a:t>
            </a:r>
          </a:p>
          <a:p>
            <a:pPr algn="ctr">
              <a:lnSpc>
                <a:spcPts val="6299"/>
              </a:lnSpc>
              <a:spcBef>
                <a:spcPct val="0"/>
              </a:spcBef>
            </a:pPr>
            <a:r>
              <a:rPr lang="en-US" sz="4499" dirty="0">
                <a:solidFill>
                  <a:srgbClr val="9D2328"/>
                </a:solidFill>
                <a:latin typeface="Cloud Bold"/>
                <a:ea typeface="Cloud Bold"/>
              </a:rPr>
              <a:t>incarcerated individuals about </a:t>
            </a:r>
            <a:r>
              <a:rPr lang="en-US" sz="4499" dirty="0" err="1">
                <a:solidFill>
                  <a:srgbClr val="9D2328"/>
                </a:solidFill>
                <a:latin typeface="Cloud Bold"/>
                <a:ea typeface="Cloud Bold"/>
              </a:rPr>
              <a:t>Al-An﻿on</a:t>
            </a:r>
            <a:r>
              <a:rPr lang="en-US" sz="4499" dirty="0">
                <a:solidFill>
                  <a:srgbClr val="9D2328"/>
                </a:solidFill>
                <a:latin typeface="Cloud Bold"/>
                <a:ea typeface="Cloud Bold"/>
              </a:rPr>
              <a: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28700" y="1771024"/>
            <a:ext cx="5535829" cy="3855481"/>
          </a:xfrm>
          <a:custGeom>
            <a:avLst/>
            <a:gdLst/>
            <a:ahLst/>
            <a:cxnLst/>
            <a:rect l="l" t="t" r="r" b="b"/>
            <a:pathLst>
              <a:path w="5535829" h="3855481">
                <a:moveTo>
                  <a:pt x="0" y="0"/>
                </a:moveTo>
                <a:lnTo>
                  <a:pt x="5535829" y="0"/>
                </a:lnTo>
                <a:lnTo>
                  <a:pt x="5535829" y="3855481"/>
                </a:lnTo>
                <a:lnTo>
                  <a:pt x="0" y="3855481"/>
                </a:lnTo>
                <a:lnTo>
                  <a:pt x="0" y="0"/>
                </a:lnTo>
                <a:close/>
              </a:path>
            </a:pathLst>
          </a:custGeom>
          <a:blipFill>
            <a:blip r:embed="rId2"/>
            <a:stretch>
              <a:fillRect b="-100000"/>
            </a:stretch>
          </a:blipFill>
        </p:spPr>
        <p:txBody>
          <a:bodyPr/>
          <a:lstStyle/>
          <a:p>
            <a:endParaRPr lang="en-US"/>
          </a:p>
        </p:txBody>
      </p:sp>
      <p:sp>
        <p:nvSpPr>
          <p:cNvPr id="3" name="Freeform 3"/>
          <p:cNvSpPr/>
          <p:nvPr/>
        </p:nvSpPr>
        <p:spPr>
          <a:xfrm>
            <a:off x="11667325" y="742324"/>
            <a:ext cx="5591975" cy="3950823"/>
          </a:xfrm>
          <a:custGeom>
            <a:avLst/>
            <a:gdLst/>
            <a:ahLst/>
            <a:cxnLst/>
            <a:rect l="l" t="t" r="r" b="b"/>
            <a:pathLst>
              <a:path w="5591975" h="3950823">
                <a:moveTo>
                  <a:pt x="0" y="0"/>
                </a:moveTo>
                <a:lnTo>
                  <a:pt x="5591975" y="0"/>
                </a:lnTo>
                <a:lnTo>
                  <a:pt x="5591975" y="3950823"/>
                </a:lnTo>
                <a:lnTo>
                  <a:pt x="0" y="3950823"/>
                </a:lnTo>
                <a:lnTo>
                  <a:pt x="0" y="0"/>
                </a:lnTo>
                <a:close/>
              </a:path>
            </a:pathLst>
          </a:custGeom>
          <a:blipFill>
            <a:blip r:embed="rId3"/>
            <a:stretch>
              <a:fillRect l="-8829" t="-5831" b="-108729"/>
            </a:stretch>
          </a:blipFill>
        </p:spPr>
        <p:txBody>
          <a:bodyPr/>
          <a:lstStyle/>
          <a:p>
            <a:endParaRPr lang="en-US"/>
          </a:p>
        </p:txBody>
      </p:sp>
      <p:sp>
        <p:nvSpPr>
          <p:cNvPr id="4" name="Freeform 4"/>
          <p:cNvSpPr/>
          <p:nvPr/>
        </p:nvSpPr>
        <p:spPr>
          <a:xfrm>
            <a:off x="5790301" y="286376"/>
            <a:ext cx="5295177" cy="5196301"/>
          </a:xfrm>
          <a:custGeom>
            <a:avLst/>
            <a:gdLst/>
            <a:ahLst/>
            <a:cxnLst/>
            <a:rect l="l" t="t" r="r" b="b"/>
            <a:pathLst>
              <a:path w="5295177" h="5196301">
                <a:moveTo>
                  <a:pt x="0" y="0"/>
                </a:moveTo>
                <a:lnTo>
                  <a:pt x="5295177" y="0"/>
                </a:lnTo>
                <a:lnTo>
                  <a:pt x="5295177" y="5196300"/>
                </a:lnTo>
                <a:lnTo>
                  <a:pt x="0" y="5196300"/>
                </a:lnTo>
                <a:lnTo>
                  <a:pt x="0" y="0"/>
                </a:lnTo>
                <a:close/>
              </a:path>
            </a:pathLst>
          </a:custGeom>
          <a:blipFill>
            <a:blip r:embed="rId4"/>
            <a:stretch>
              <a:fillRect l="-19549" r="-21053" b="-99574"/>
            </a:stretch>
          </a:blipFill>
        </p:spPr>
        <p:txBody>
          <a:bodyPr/>
          <a:lstStyle/>
          <a:p>
            <a:endParaRPr lang="en-US"/>
          </a:p>
        </p:txBody>
      </p:sp>
      <p:sp>
        <p:nvSpPr>
          <p:cNvPr id="5" name="TextBox 5"/>
          <p:cNvSpPr txBox="1"/>
          <p:nvPr/>
        </p:nvSpPr>
        <p:spPr>
          <a:xfrm>
            <a:off x="450586" y="86351"/>
            <a:ext cx="3182169" cy="1684673"/>
          </a:xfrm>
          <a:prstGeom prst="rect">
            <a:avLst/>
          </a:prstGeom>
        </p:spPr>
        <p:txBody>
          <a:bodyPr lIns="0" tIns="0" rIns="0" bIns="0" rtlCol="0" anchor="t">
            <a:spAutoFit/>
          </a:bodyPr>
          <a:lstStyle/>
          <a:p>
            <a:pPr algn="ctr">
              <a:lnSpc>
                <a:spcPts val="13718"/>
              </a:lnSpc>
              <a:spcBef>
                <a:spcPct val="0"/>
              </a:spcBef>
            </a:pPr>
            <a:r>
              <a:rPr lang="en-US" sz="9799">
                <a:solidFill>
                  <a:srgbClr val="000000"/>
                </a:solidFill>
                <a:latin typeface="Apricots"/>
              </a:rPr>
              <a:t>Events</a:t>
            </a:r>
          </a:p>
        </p:txBody>
      </p:sp>
      <p:sp>
        <p:nvSpPr>
          <p:cNvPr id="6" name="TextBox 6"/>
          <p:cNvSpPr txBox="1"/>
          <p:nvPr/>
        </p:nvSpPr>
        <p:spPr>
          <a:xfrm>
            <a:off x="8664983" y="4628472"/>
            <a:ext cx="6004685" cy="515028"/>
          </a:xfrm>
          <a:prstGeom prst="rect">
            <a:avLst/>
          </a:prstGeom>
        </p:spPr>
        <p:txBody>
          <a:bodyPr lIns="0" tIns="0" rIns="0" bIns="0" rtlCol="0" anchor="t">
            <a:spAutoFit/>
          </a:bodyPr>
          <a:lstStyle/>
          <a:p>
            <a:pPr algn="ctr">
              <a:lnSpc>
                <a:spcPts val="4151"/>
              </a:lnSpc>
              <a:spcBef>
                <a:spcPct val="0"/>
              </a:spcBef>
            </a:pPr>
            <a:r>
              <a:rPr lang="en-US" sz="2965">
                <a:solidFill>
                  <a:srgbClr val="C21D16"/>
                </a:solidFill>
                <a:latin typeface="Cloud Bold"/>
              </a:rPr>
              <a:t>2024 Road Trip is in Columbia S.C.</a:t>
            </a:r>
          </a:p>
        </p:txBody>
      </p:sp>
      <p:sp>
        <p:nvSpPr>
          <p:cNvPr id="7" name="TextBox 7"/>
          <p:cNvSpPr txBox="1"/>
          <p:nvPr/>
        </p:nvSpPr>
        <p:spPr>
          <a:xfrm>
            <a:off x="1028700" y="6735240"/>
            <a:ext cx="16009811" cy="3268982"/>
          </a:xfrm>
          <a:prstGeom prst="rect">
            <a:avLst/>
          </a:prstGeom>
        </p:spPr>
        <p:txBody>
          <a:bodyPr lIns="0" tIns="0" rIns="0" bIns="0" rtlCol="0" anchor="t">
            <a:spAutoFit/>
          </a:bodyPr>
          <a:lstStyle/>
          <a:p>
            <a:pPr algn="ctr">
              <a:lnSpc>
                <a:spcPts val="7279"/>
              </a:lnSpc>
            </a:pPr>
            <a:r>
              <a:rPr lang="en-US" sz="5199">
                <a:solidFill>
                  <a:srgbClr val="000000"/>
                </a:solidFill>
                <a:latin typeface="Cloud Bold"/>
              </a:rPr>
              <a:t>   AA International Convention - 90 Years</a:t>
            </a:r>
          </a:p>
          <a:p>
            <a:pPr algn="ctr">
              <a:lnSpc>
                <a:spcPts val="6159"/>
              </a:lnSpc>
            </a:pPr>
            <a:r>
              <a:rPr lang="en-US" sz="4399">
                <a:solidFill>
                  <a:srgbClr val="000000"/>
                </a:solidFill>
                <a:latin typeface="Cloud Bold"/>
              </a:rPr>
              <a:t> Language of the Heart</a:t>
            </a:r>
          </a:p>
          <a:p>
            <a:pPr algn="ctr">
              <a:lnSpc>
                <a:spcPts val="6159"/>
              </a:lnSpc>
            </a:pPr>
            <a:r>
              <a:rPr lang="en-US" sz="4399">
                <a:solidFill>
                  <a:srgbClr val="000000"/>
                </a:solidFill>
                <a:latin typeface="Cloud Bold"/>
              </a:rPr>
              <a:t>Vancouver, B.C  July 3-6, 2025</a:t>
            </a:r>
          </a:p>
          <a:p>
            <a:pPr algn="ctr">
              <a:lnSpc>
                <a:spcPts val="6159"/>
              </a:lnSpc>
              <a:spcBef>
                <a:spcPct val="0"/>
              </a:spcBef>
            </a:pPr>
            <a:r>
              <a:rPr lang="en-US" sz="4399">
                <a:solidFill>
                  <a:srgbClr val="C21D16"/>
                </a:solidFill>
                <a:latin typeface="Cloud Bold"/>
              </a:rPr>
              <a:t>60,000</a:t>
            </a:r>
            <a:r>
              <a:rPr lang="en-US" sz="4399">
                <a:solidFill>
                  <a:srgbClr val="000000"/>
                </a:solidFill>
                <a:latin typeface="Cloud Bold"/>
              </a:rPr>
              <a:t> expected attendees</a:t>
            </a:r>
          </a:p>
        </p:txBody>
      </p:sp>
      <p:sp>
        <p:nvSpPr>
          <p:cNvPr id="8" name="TextBox 8"/>
          <p:cNvSpPr txBox="1"/>
          <p:nvPr/>
        </p:nvSpPr>
        <p:spPr>
          <a:xfrm>
            <a:off x="157581" y="2253970"/>
            <a:ext cx="586011" cy="1031243"/>
          </a:xfrm>
          <a:prstGeom prst="rect">
            <a:avLst/>
          </a:prstGeom>
        </p:spPr>
        <p:txBody>
          <a:bodyPr lIns="0" tIns="0" rIns="0" bIns="0" rtlCol="0" anchor="t">
            <a:spAutoFit/>
          </a:bodyPr>
          <a:lstStyle/>
          <a:p>
            <a:pPr algn="ctr">
              <a:lnSpc>
                <a:spcPts val="8259"/>
              </a:lnSpc>
              <a:spcBef>
                <a:spcPct val="0"/>
              </a:spcBef>
            </a:pPr>
            <a:r>
              <a:rPr lang="en-US" sz="5899">
                <a:solidFill>
                  <a:srgbClr val="000000"/>
                </a:solidFill>
                <a:latin typeface="Cloud Bold"/>
              </a:rPr>
              <a:t>1.</a:t>
            </a:r>
          </a:p>
        </p:txBody>
      </p:sp>
      <p:sp>
        <p:nvSpPr>
          <p:cNvPr id="9" name="TextBox 9"/>
          <p:cNvSpPr txBox="1"/>
          <p:nvPr/>
        </p:nvSpPr>
        <p:spPr>
          <a:xfrm>
            <a:off x="80227" y="6725715"/>
            <a:ext cx="1068437" cy="1038228"/>
          </a:xfrm>
          <a:prstGeom prst="rect">
            <a:avLst/>
          </a:prstGeom>
        </p:spPr>
        <p:txBody>
          <a:bodyPr lIns="0" tIns="0" rIns="0" bIns="0" rtlCol="0" anchor="t">
            <a:spAutoFit/>
          </a:bodyPr>
          <a:lstStyle/>
          <a:p>
            <a:pPr algn="ctr">
              <a:lnSpc>
                <a:spcPts val="8399"/>
              </a:lnSpc>
              <a:spcBef>
                <a:spcPct val="0"/>
              </a:spcBef>
            </a:pPr>
            <a:r>
              <a:rPr lang="en-US" sz="5999">
                <a:solidFill>
                  <a:srgbClr val="000000"/>
                </a:solidFill>
                <a:latin typeface="Cloud Bold"/>
              </a:rPr>
              <a:t> 2.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666753" y="-259958"/>
            <a:ext cx="8389561" cy="11685981"/>
          </a:xfrm>
          <a:custGeom>
            <a:avLst/>
            <a:gdLst/>
            <a:ahLst/>
            <a:cxnLst/>
            <a:rect l="l" t="t" r="r" b="b"/>
            <a:pathLst>
              <a:path w="8389561" h="11685981">
                <a:moveTo>
                  <a:pt x="0" y="0"/>
                </a:moveTo>
                <a:lnTo>
                  <a:pt x="8389561" y="0"/>
                </a:lnTo>
                <a:lnTo>
                  <a:pt x="8389561" y="11685981"/>
                </a:lnTo>
                <a:lnTo>
                  <a:pt x="0" y="11685981"/>
                </a:lnTo>
                <a:lnTo>
                  <a:pt x="0" y="0"/>
                </a:lnTo>
                <a:close/>
              </a:path>
            </a:pathLst>
          </a:custGeom>
          <a:blipFill>
            <a:blip r:embed="rId2"/>
            <a:stretch>
              <a:fillRect/>
            </a:stretch>
          </a:blipFill>
        </p:spPr>
        <p:txBody>
          <a:bodyPr/>
          <a:lstStyle/>
          <a:p>
            <a:endParaRPr lang="en-US"/>
          </a:p>
        </p:txBody>
      </p:sp>
      <p:sp>
        <p:nvSpPr>
          <p:cNvPr id="3" name="TextBox 3"/>
          <p:cNvSpPr txBox="1"/>
          <p:nvPr/>
        </p:nvSpPr>
        <p:spPr>
          <a:xfrm>
            <a:off x="12296069" y="1552438"/>
            <a:ext cx="5799386" cy="1684673"/>
          </a:xfrm>
          <a:prstGeom prst="rect">
            <a:avLst/>
          </a:prstGeom>
        </p:spPr>
        <p:txBody>
          <a:bodyPr lIns="0" tIns="0" rIns="0" bIns="0" rtlCol="0" anchor="t">
            <a:spAutoFit/>
          </a:bodyPr>
          <a:lstStyle/>
          <a:p>
            <a:pPr algn="ctr">
              <a:lnSpc>
                <a:spcPts val="13718"/>
              </a:lnSpc>
              <a:spcBef>
                <a:spcPct val="0"/>
              </a:spcBef>
            </a:pPr>
            <a:r>
              <a:rPr lang="en-US" sz="9799">
                <a:solidFill>
                  <a:srgbClr val="000000"/>
                </a:solidFill>
                <a:latin typeface="Apricots"/>
              </a:rPr>
              <a:t>Events cont.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91505" y="0"/>
            <a:ext cx="7274007" cy="7274007"/>
          </a:xfrm>
          <a:custGeom>
            <a:avLst/>
            <a:gdLst/>
            <a:ahLst/>
            <a:cxnLst/>
            <a:rect l="l" t="t" r="r" b="b"/>
            <a:pathLst>
              <a:path w="7274007" h="7274007">
                <a:moveTo>
                  <a:pt x="0" y="0"/>
                </a:moveTo>
                <a:lnTo>
                  <a:pt x="7274008" y="0"/>
                </a:lnTo>
                <a:lnTo>
                  <a:pt x="7274008" y="7274007"/>
                </a:lnTo>
                <a:lnTo>
                  <a:pt x="0" y="7274007"/>
                </a:lnTo>
                <a:lnTo>
                  <a:pt x="0" y="0"/>
                </a:lnTo>
                <a:close/>
              </a:path>
            </a:pathLst>
          </a:custGeom>
          <a:blipFill>
            <a:blip r:embed="rId2"/>
            <a:stretch>
              <a:fillRect/>
            </a:stretch>
          </a:blipFill>
        </p:spPr>
        <p:txBody>
          <a:bodyPr/>
          <a:lstStyle/>
          <a:p>
            <a:endParaRPr lang="en-US"/>
          </a:p>
        </p:txBody>
      </p:sp>
      <p:sp>
        <p:nvSpPr>
          <p:cNvPr id="3" name="TextBox 3"/>
          <p:cNvSpPr txBox="1"/>
          <p:nvPr/>
        </p:nvSpPr>
        <p:spPr>
          <a:xfrm>
            <a:off x="6905187" y="7267372"/>
            <a:ext cx="3427735" cy="1417964"/>
          </a:xfrm>
          <a:prstGeom prst="rect">
            <a:avLst/>
          </a:prstGeom>
        </p:spPr>
        <p:txBody>
          <a:bodyPr lIns="0" tIns="0" rIns="0" bIns="0" rtlCol="0" anchor="t">
            <a:spAutoFit/>
          </a:bodyPr>
          <a:lstStyle/>
          <a:p>
            <a:pPr algn="ctr">
              <a:lnSpc>
                <a:spcPts val="11619"/>
              </a:lnSpc>
              <a:spcBef>
                <a:spcPct val="0"/>
              </a:spcBef>
            </a:pPr>
            <a:r>
              <a:rPr lang="en-US" sz="8299">
                <a:solidFill>
                  <a:srgbClr val="000000"/>
                </a:solidFill>
                <a:latin typeface="Apricots"/>
              </a:rPr>
              <a:t>The End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TotalTime>
  <Words>3342</Words>
  <Application>Microsoft Office PowerPoint</Application>
  <PresentationFormat>Custom</PresentationFormat>
  <Paragraphs>407</Paragraphs>
  <Slides>47</Slides>
  <Notes>0</Notes>
  <HiddenSlides>0</HiddenSlides>
  <MMClips>0</MMClips>
  <ScaleCrop>false</ScaleCrop>
  <HeadingPairs>
    <vt:vector size="6" baseType="variant">
      <vt:variant>
        <vt:lpstr>Fonts Used</vt:lpstr>
      </vt:variant>
      <vt:variant>
        <vt:i4>21</vt:i4>
      </vt:variant>
      <vt:variant>
        <vt:lpstr>Theme</vt:lpstr>
      </vt:variant>
      <vt:variant>
        <vt:i4>1</vt:i4>
      </vt:variant>
      <vt:variant>
        <vt:lpstr>Slide Titles</vt:lpstr>
      </vt:variant>
      <vt:variant>
        <vt:i4>47</vt:i4>
      </vt:variant>
    </vt:vector>
  </HeadingPairs>
  <TitlesOfParts>
    <vt:vector size="69" baseType="lpstr">
      <vt:lpstr>TT Slabs Bold</vt:lpstr>
      <vt:lpstr>IBM Plex Sans</vt:lpstr>
      <vt:lpstr>Cloud Bold</vt:lpstr>
      <vt:lpstr>Lazydog</vt:lpstr>
      <vt:lpstr>Bio Rhyme Expanded Ultra-Bold</vt:lpstr>
      <vt:lpstr>Open Sans Condensed Semi-Bold</vt:lpstr>
      <vt:lpstr>Apricots</vt:lpstr>
      <vt:lpstr>Open Sans Condensed Bold</vt:lpstr>
      <vt:lpstr>Mansalva</vt:lpstr>
      <vt:lpstr>Archivo Black</vt:lpstr>
      <vt:lpstr>Feeling Passionate</vt:lpstr>
      <vt:lpstr>Cloud</vt:lpstr>
      <vt:lpstr>Calibri</vt:lpstr>
      <vt:lpstr>Arial</vt:lpstr>
      <vt:lpstr>IBM Plex Sans Condensed Italics</vt:lpstr>
      <vt:lpstr>Holiday</vt:lpstr>
      <vt:lpstr>TT Bluescreens Bold</vt:lpstr>
      <vt:lpstr>IBM Plex Sans Condensed</vt:lpstr>
      <vt:lpstr>IBM Plex Sans Bold</vt:lpstr>
      <vt:lpstr>IBM Plex Sans Condensed Bold</vt:lpstr>
      <vt:lpstr>Doublebass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Add a short desiption here</dc:title>
  <dc:creator>Cheryl's PC</dc:creator>
  <cp:lastModifiedBy>Bret Rupe</cp:lastModifiedBy>
  <cp:revision>8</cp:revision>
  <dcterms:created xsi:type="dcterms:W3CDTF">2006-08-16T00:00:00Z</dcterms:created>
  <dcterms:modified xsi:type="dcterms:W3CDTF">2025-03-16T17:41:11Z</dcterms:modified>
  <dc:identifier>DAGD62zDpPM</dc:identifier>
</cp:coreProperties>
</file>